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32461200" cy="5439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C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84" d="100"/>
          <a:sy n="184" d="100"/>
        </p:scale>
        <p:origin x="2484" y="39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7132"/>
        <p:guide pos="10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32461200" cy="5439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496134" tIns="248070" rIns="496134" bIns="248070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0906025" y="1804988"/>
            <a:ext cx="121819988" cy="91366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81997" y="25676676"/>
            <a:ext cx="27719760" cy="241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0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88" y="1804988"/>
            <a:ext cx="11113" cy="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381997" y="25676670"/>
            <a:ext cx="27719760" cy="241562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3988" y="609600"/>
            <a:ext cx="1938337" cy="5470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5788" cy="5470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2063" cy="409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2062" cy="409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65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652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27025" indent="-327025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5" y="4686594"/>
            <a:ext cx="1810715" cy="13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16" y="5844642"/>
            <a:ext cx="1058802" cy="29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94" y="6179601"/>
            <a:ext cx="1055406" cy="2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091213" cy="109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125413" y="682625"/>
            <a:ext cx="8907462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60388" y="19050"/>
            <a:ext cx="8040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ts val="11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6600"/>
                </a:solidFill>
                <a:latin typeface="Arial" charset="0"/>
              </a:rPr>
              <a:t>Where’s Waldo: Matching People in Images of Crowds</a:t>
            </a:r>
            <a:endParaRPr lang="en-GB" sz="18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7688" y="481373"/>
            <a:ext cx="81248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ts val="2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Rahul </a:t>
            </a:r>
            <a:r>
              <a:rPr lang="en-GB" sz="1200" b="1" dirty="0" err="1" smtClean="0">
                <a:solidFill>
                  <a:schemeClr val="tx1"/>
                </a:solidFill>
                <a:latin typeface="Arial Narrow" pitchFamily="34" charset="0"/>
              </a:rPr>
              <a:t>Garg</a:t>
            </a: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			Deva </a:t>
            </a:r>
            <a:r>
              <a:rPr lang="en-GB" sz="1200" b="1" dirty="0" err="1" smtClean="0">
                <a:solidFill>
                  <a:schemeClr val="tx1"/>
                </a:solidFill>
                <a:latin typeface="Arial Narrow" pitchFamily="34" charset="0"/>
              </a:rPr>
              <a:t>Ramanan</a:t>
            </a: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		</a:t>
            </a:r>
            <a:r>
              <a:rPr lang="en-GB" sz="1200" b="1" dirty="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Steven M. Seitz		 </a:t>
            </a:r>
            <a:r>
              <a:rPr lang="en-GB" sz="1200" b="1" dirty="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Noah </a:t>
            </a:r>
            <a:r>
              <a:rPr lang="en-GB" sz="1200" b="1" dirty="0" err="1" smtClean="0">
                <a:solidFill>
                  <a:schemeClr val="tx1"/>
                </a:solidFill>
                <a:latin typeface="Arial Narrow" pitchFamily="34" charset="0"/>
              </a:rPr>
              <a:t>Snavely</a:t>
            </a:r>
            <a:endParaRPr lang="en-GB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lnSpc>
                <a:spcPts val="2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Arial Narrow" pitchFamily="34" charset="0"/>
              </a:rPr>
              <a:t>           </a:t>
            </a:r>
            <a:endParaRPr lang="en-GB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5413" y="6729413"/>
            <a:ext cx="8907462" cy="15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931917" y="687388"/>
            <a:ext cx="1588" cy="60404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1" name="Text Box 429"/>
          <p:cNvSpPr txBox="1">
            <a:spLocks noChangeArrowheads="1"/>
          </p:cNvSpPr>
          <p:nvPr/>
        </p:nvSpPr>
        <p:spPr bwMode="auto">
          <a:xfrm>
            <a:off x="125413" y="2419350"/>
            <a:ext cx="301466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1714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503" name="Text Box 431"/>
          <p:cNvSpPr txBox="1">
            <a:spLocks noChangeArrowheads="1"/>
          </p:cNvSpPr>
          <p:nvPr/>
        </p:nvSpPr>
        <p:spPr bwMode="auto">
          <a:xfrm>
            <a:off x="125413" y="6546850"/>
            <a:ext cx="2922587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600">
              <a:solidFill>
                <a:srgbClr val="FF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72" name="Text Box 73"/>
          <p:cNvSpPr txBox="1">
            <a:spLocks noChangeArrowheads="1"/>
          </p:cNvSpPr>
          <p:nvPr/>
        </p:nvSpPr>
        <p:spPr bwMode="auto">
          <a:xfrm>
            <a:off x="-76200" y="744186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Problem Definition 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85800" y="468420"/>
            <a:ext cx="1447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University of Washington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572000" y="474030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University of Washington, Google Inc.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5" name="Text Box 73"/>
          <p:cNvSpPr txBox="1">
            <a:spLocks noChangeArrowheads="1"/>
          </p:cNvSpPr>
          <p:nvPr/>
        </p:nvSpPr>
        <p:spPr bwMode="auto">
          <a:xfrm>
            <a:off x="6096000" y="731004"/>
            <a:ext cx="30146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Results</a:t>
            </a:r>
          </a:p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b="1" dirty="0" smtClean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438400" y="469900"/>
            <a:ext cx="1745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University of </a:t>
            </a:r>
            <a:r>
              <a:rPr lang="en-US" sz="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California, Irvine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13772" y="469900"/>
            <a:ext cx="1098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3">
                    <a:lumMod val="50000"/>
                  </a:schemeClr>
                </a:solidFill>
              </a:rPr>
              <a:t>Cornell University</a:t>
            </a:r>
            <a:endParaRPr lang="en-US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15" y="1111157"/>
            <a:ext cx="2879669" cy="1827482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174" name="TextBox 173"/>
          <p:cNvSpPr txBox="1"/>
          <p:nvPr/>
        </p:nvSpPr>
        <p:spPr>
          <a:xfrm>
            <a:off x="586868" y="2923401"/>
            <a:ext cx="297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Our approach finds 4 of the 5 matches shown above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96" name="Line 7"/>
          <p:cNvSpPr>
            <a:spLocks noChangeShapeType="1"/>
          </p:cNvSpPr>
          <p:nvPr/>
        </p:nvSpPr>
        <p:spPr bwMode="auto">
          <a:xfrm>
            <a:off x="3003550" y="685800"/>
            <a:ext cx="1588" cy="60404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Text Box 4"/>
          <p:cNvSpPr txBox="1">
            <a:spLocks noChangeArrowheads="1"/>
          </p:cNvSpPr>
          <p:nvPr/>
        </p:nvSpPr>
        <p:spPr bwMode="auto">
          <a:xfrm>
            <a:off x="92131" y="872834"/>
            <a:ext cx="2803469" cy="4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Given a person in a single image, find all other photos of that person from a collection of community photos of the same event.</a:t>
            </a: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 Box 73"/>
          <p:cNvSpPr txBox="1">
            <a:spLocks noChangeArrowheads="1"/>
          </p:cNvSpPr>
          <p:nvPr/>
        </p:nvSpPr>
        <p:spPr bwMode="auto">
          <a:xfrm>
            <a:off x="-76200" y="3135082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Challenges 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05" name="Text Box 73"/>
          <p:cNvSpPr txBox="1">
            <a:spLocks noChangeArrowheads="1"/>
          </p:cNvSpPr>
          <p:nvPr/>
        </p:nvSpPr>
        <p:spPr bwMode="auto">
          <a:xfrm>
            <a:off x="3081337" y="762000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Details of </a:t>
            </a:r>
            <a:r>
              <a:rPr lang="en-GB" sz="1000" b="1" smtClean="0">
                <a:solidFill>
                  <a:srgbClr val="006600"/>
                </a:solidFill>
                <a:latin typeface="Arial" charset="0"/>
              </a:rPr>
              <a:t>the Approach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50" name="Picture 5" descr="\\ntdfs\cs\unix\homes\gws\rahul\www\google\images\match-1.png"/>
          <p:cNvPicPr>
            <a:picLocks noChangeAspect="1" noChangeArrowheads="1"/>
          </p:cNvPicPr>
          <p:nvPr/>
        </p:nvPicPr>
        <p:blipFill rotWithShape="1">
          <a:blip r:embed="rId8" cstate="print"/>
          <a:srcRect l="1182" r="65095" b="7705"/>
          <a:stretch/>
        </p:blipFill>
        <p:spPr bwMode="auto">
          <a:xfrm>
            <a:off x="76200" y="3276600"/>
            <a:ext cx="533400" cy="466780"/>
          </a:xfrm>
          <a:prstGeom prst="rect">
            <a:avLst/>
          </a:prstGeom>
          <a:noFill/>
        </p:spPr>
      </p:pic>
      <p:sp>
        <p:nvSpPr>
          <p:cNvPr id="38" name="Text Box 73"/>
          <p:cNvSpPr txBox="1">
            <a:spLocks noChangeArrowheads="1"/>
          </p:cNvSpPr>
          <p:nvPr/>
        </p:nvSpPr>
        <p:spPr bwMode="auto">
          <a:xfrm>
            <a:off x="2209800" y="914400"/>
            <a:ext cx="3014663" cy="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rgbClr val="0070C0"/>
                </a:solidFill>
                <a:latin typeface="Arial" charset="0"/>
              </a:rPr>
              <a:t>Appearance Classifier : </a:t>
            </a:r>
            <a:endParaRPr lang="en-GB" sz="9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67050" y="1035050"/>
            <a:ext cx="3542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917950" y="1027172"/>
            <a:ext cx="1949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Input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masks for head, torso and legs on a single query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image. Learn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pixel level RGB classifier using logistic regression for the three parts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064499" y="1628001"/>
            <a:ext cx="1568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Scoring a candidate: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Align the candidate with the template. Run the part classifiers and sum the pixel classification weighted using part masks 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2014537" y="2057400"/>
            <a:ext cx="3014663" cy="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rgbClr val="0070C0"/>
                </a:solidFill>
                <a:latin typeface="Arial" charset="0"/>
              </a:rPr>
              <a:t>3D Localization : </a:t>
            </a:r>
            <a:endParaRPr lang="en-GB" sz="9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4800600" y="2206744"/>
            <a:ext cx="1066800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Camera pose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 from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</a:t>
            </a: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 candidate locations by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backprojecting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rays from query image. Project candidates into other images and score using learnt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classfier</a:t>
            </a:r>
            <a:endParaRPr lang="en-GB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048000" y="3100705"/>
            <a:ext cx="2819400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Height Prior: </a:t>
            </a:r>
            <a:r>
              <a: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 on average height of a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</a:t>
            </a:r>
            <a:endParaRPr lang="en-GB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Prior: </a:t>
            </a:r>
            <a:r>
              <a: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Encourage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backprojection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be close to the ground plane in 3D</a:t>
            </a:r>
            <a:endParaRPr lang="en-GB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73"/>
          <p:cNvSpPr txBox="1">
            <a:spLocks noChangeArrowheads="1"/>
          </p:cNvSpPr>
          <p:nvPr/>
        </p:nvSpPr>
        <p:spPr bwMode="auto">
          <a:xfrm>
            <a:off x="2014537" y="3486150"/>
            <a:ext cx="3014663" cy="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rgbClr val="0070C0"/>
                </a:solidFill>
                <a:latin typeface="Arial" charset="0"/>
              </a:rPr>
              <a:t>MRF Refinement : 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028950" y="3613150"/>
            <a:ext cx="28754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3D location with highest score for each person. Project into each image and decide which projections are true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matches. Use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co-occurrence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cues.</a:t>
            </a:r>
            <a:endParaRPr lang="en-GB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035300" y="4724400"/>
            <a:ext cx="1231900" cy="13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MRF Model:</a:t>
            </a: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Node for every person-image pair, (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,I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Solve for a binary labelling where label = 1 if p</a:t>
            </a:r>
            <a:r>
              <a:rPr lang="en-GB" sz="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occurs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Unary term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Appearance classifier score</a:t>
            </a: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edges between people with weights determined by </a:t>
            </a:r>
            <a:r>
              <a:rPr lang="en-GB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affinity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edges between images with weights determined by </a:t>
            </a:r>
            <a:r>
              <a:rPr lang="en-GB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 affinity</a:t>
            </a: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048001" y="6172200"/>
            <a:ext cx="2819400" cy="4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Affinity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		  </a:t>
            </a:r>
            <a:r>
              <a: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where D</a:t>
            </a:r>
            <a:r>
              <a:rPr lang="en-GB" sz="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set of images that contain p</a:t>
            </a:r>
            <a:r>
              <a:rPr lang="en-GB" sz="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Solve MRF iteratively updating D</a:t>
            </a:r>
            <a:r>
              <a:rPr lang="en-GB" sz="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each time.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035743" y="6016092"/>
            <a:ext cx="310182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 Affinity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where </a:t>
            </a:r>
            <a:r>
              <a:rPr lang="en-GB" sz="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corresponding time stamp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73"/>
          <p:cNvSpPr txBox="1">
            <a:spLocks noChangeArrowheads="1"/>
          </p:cNvSpPr>
          <p:nvPr/>
        </p:nvSpPr>
        <p:spPr bwMode="auto">
          <a:xfrm>
            <a:off x="4724400" y="1084100"/>
            <a:ext cx="3014663" cy="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rgbClr val="0070C0"/>
                </a:solidFill>
                <a:latin typeface="Arial" charset="0"/>
              </a:rPr>
              <a:t>Dataset 1: </a:t>
            </a:r>
            <a:endParaRPr lang="en-GB" sz="9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6527770" y="1075109"/>
            <a:ext cx="25765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photos taken by a single photographer at Trafalgar Square on a single day. 16 different people to match, 130 total matches 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13" y="2502727"/>
            <a:ext cx="1075805" cy="80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84913"/>
            <a:ext cx="1158827" cy="8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28" y="1300347"/>
            <a:ext cx="3123201" cy="95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5903562" y="2191989"/>
            <a:ext cx="313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Sample matching result for one person: 7/9 matches found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query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 was a back pose while the found matches are all side poses. There are two missed matches, one with extreme pose change and the other with severe occlusion.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41378" y="2637379"/>
            <a:ext cx="1123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 for individual people and precision recall curve showing the improvement from MRF refinement.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4724400" y="3327990"/>
            <a:ext cx="3014663" cy="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rgbClr val="0070C0"/>
                </a:solidFill>
                <a:latin typeface="Arial" charset="0"/>
              </a:rPr>
              <a:t>Dataset 2: </a:t>
            </a:r>
            <a:endParaRPr lang="en-GB" sz="9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6529448" y="3329051"/>
            <a:ext cx="25535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282 photos taken by 89 different photographers at Trafalgar Square on a single day. 57 people, 244 total matches.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5" y="3539837"/>
            <a:ext cx="2120307" cy="9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69" y="3606499"/>
            <a:ext cx="1065213" cy="7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74" y="4944103"/>
            <a:ext cx="1948426" cy="79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84" y="4978441"/>
            <a:ext cx="1083798" cy="76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893230" y="4400226"/>
            <a:ext cx="323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representative result: 6/7 matches found are correct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of the missed matches has extreme occlusion and the false positive  is due to presence of a similar color. Precision Recall curve on the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right.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4724400" y="4774770"/>
            <a:ext cx="3014663" cy="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 b="1" dirty="0" smtClean="0">
                <a:solidFill>
                  <a:srgbClr val="0070C0"/>
                </a:solidFill>
                <a:latin typeface="Arial" charset="0"/>
              </a:rPr>
              <a:t>Dataset 3: </a:t>
            </a:r>
            <a:endParaRPr lang="en-GB" sz="9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522204" y="4755415"/>
            <a:ext cx="25238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 photos from 19 different users taken during an indoor event – </a:t>
            </a:r>
            <a:r>
              <a:rPr lang="en-GB" sz="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Hackday</a:t>
            </a:r>
            <a:r>
              <a:rPr lang="en-GB" sz="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London 2007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over two days.  16 people, 56 matches.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2272" y="5723309"/>
            <a:ext cx="297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5 matches are found. Note that the laptop is not visible in the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query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415" y="1111157"/>
            <a:ext cx="1302185" cy="946243"/>
          </a:xfrm>
          <a:prstGeom prst="rect">
            <a:avLst/>
          </a:prstGeom>
          <a:noFill/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5650" y="1170048"/>
            <a:ext cx="706652" cy="184666"/>
          </a:xfrm>
          <a:prstGeom prst="round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/>
              <a:t>Query Image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471552" y="1104900"/>
            <a:ext cx="3119" cy="109702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9415" y="2197100"/>
            <a:ext cx="1405257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85241" y="2925290"/>
            <a:ext cx="2863843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2952750" y="1120672"/>
            <a:ext cx="0" cy="180461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1474672" y="1123033"/>
            <a:ext cx="1478078" cy="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74317" y="2195984"/>
            <a:ext cx="1" cy="72336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Rounded Rectangle 95"/>
          <p:cNvSpPr/>
          <p:nvPr/>
        </p:nvSpPr>
        <p:spPr bwMode="auto">
          <a:xfrm>
            <a:off x="2345298" y="2682158"/>
            <a:ext cx="550302" cy="184666"/>
          </a:xfrm>
          <a:prstGeom prst="roundRect">
            <a:avLst/>
          </a:prstGeom>
          <a:solidFill>
            <a:schemeClr val="tx1">
              <a:lumMod val="85000"/>
              <a:lumOff val="15000"/>
              <a:alpha val="6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/>
              <a:t>Matches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706" y="368035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Non-rigid </a:t>
            </a:r>
            <a:r>
              <a:rPr lang="en-US" sz="600" dirty="0">
                <a:solidFill>
                  <a:srgbClr val="FF0000"/>
                </a:solidFill>
              </a:rPr>
              <a:t>P</a:t>
            </a:r>
            <a:r>
              <a:rPr lang="en-US" sz="600" dirty="0" smtClean="0">
                <a:solidFill>
                  <a:srgbClr val="FF0000"/>
                </a:solidFill>
              </a:rPr>
              <a:t>ose </a:t>
            </a:r>
            <a:r>
              <a:rPr lang="en-US" sz="600" dirty="0">
                <a:solidFill>
                  <a:srgbClr val="FF0000"/>
                </a:solidFill>
              </a:rPr>
              <a:t>C</a:t>
            </a:r>
            <a:r>
              <a:rPr lang="en-US" sz="600" dirty="0" smtClean="0">
                <a:solidFill>
                  <a:srgbClr val="FF0000"/>
                </a:solidFill>
              </a:rPr>
              <a:t>hange</a:t>
            </a:r>
          </a:p>
        </p:txBody>
      </p:sp>
      <p:pic>
        <p:nvPicPr>
          <p:cNvPr id="98" name="Picture 5" descr="\\ntdfs\cs\unix\homes\gws\rahul\www\google\images\match-1.png"/>
          <p:cNvPicPr>
            <a:picLocks noChangeAspect="1" noChangeArrowheads="1"/>
          </p:cNvPicPr>
          <p:nvPr/>
        </p:nvPicPr>
        <p:blipFill rotWithShape="1">
          <a:blip r:embed="rId8" cstate="print"/>
          <a:srcRect l="53598" t="-1338" r="28068" b="9042"/>
          <a:stretch/>
        </p:blipFill>
        <p:spPr bwMode="auto">
          <a:xfrm>
            <a:off x="790634" y="3284831"/>
            <a:ext cx="276166" cy="442834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09600" y="36854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Severe Occlusion</a:t>
            </a:r>
          </a:p>
        </p:txBody>
      </p:sp>
      <p:pic>
        <p:nvPicPr>
          <p:cNvPr id="101" name="Picture 5" descr="\\ntdfs\cs\unix\homes\gws\rahul\www\google\images\match-1.png"/>
          <p:cNvPicPr>
            <a:picLocks noChangeAspect="1" noChangeArrowheads="1"/>
          </p:cNvPicPr>
          <p:nvPr/>
        </p:nvPicPr>
        <p:blipFill rotWithShape="1">
          <a:blip r:embed="rId8" cstate="print"/>
          <a:srcRect l="35678" t="1" r="50000" b="7703"/>
          <a:stretch/>
        </p:blipFill>
        <p:spPr bwMode="auto">
          <a:xfrm>
            <a:off x="1295400" y="3296728"/>
            <a:ext cx="215735" cy="416816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1102428" y="368135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Low</a:t>
            </a:r>
          </a:p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Resolution</a:t>
            </a:r>
          </a:p>
        </p:txBody>
      </p:sp>
      <p:pic>
        <p:nvPicPr>
          <p:cNvPr id="103" name="Picture 3" descr="\\ntdfs\cs\unix\homes\gws\rahul\gui\small\20049230@N00_559858312.r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2153553" y="3158834"/>
            <a:ext cx="437247" cy="327935"/>
          </a:xfrm>
          <a:prstGeom prst="rect">
            <a:avLst/>
          </a:prstGeom>
          <a:noFill/>
        </p:spPr>
      </p:pic>
      <p:pic>
        <p:nvPicPr>
          <p:cNvPr id="105" name="Picture 2" descr="\\ntdfs\cs\unix\homes\gws\rahul\gui\small\abridgeover_513975341.rd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2203713" y="3352650"/>
            <a:ext cx="496464" cy="372348"/>
          </a:xfrm>
          <a:prstGeom prst="rect">
            <a:avLst/>
          </a:prstGeom>
          <a:noFill/>
        </p:spPr>
      </p:pic>
      <p:pic>
        <p:nvPicPr>
          <p:cNvPr id="104" name="Picture 4" descr="\\ntdfs\cs\unix\homes\gws\rahul\gui\small\abridgeover_513947984.rd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1889211" y="3267917"/>
            <a:ext cx="496464" cy="372348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1695208" y="368629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Photos  from hundreds of users, Different viewpoints</a:t>
            </a:r>
          </a:p>
        </p:txBody>
      </p:sp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-107187" y="4026724"/>
            <a:ext cx="3014663" cy="1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Key Idea</a:t>
            </a:r>
            <a:endParaRPr lang="en-GB" sz="10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7392" y="4136954"/>
            <a:ext cx="1923808" cy="657708"/>
            <a:chOff x="381000" y="4136954"/>
            <a:chExt cx="2076208" cy="739846"/>
          </a:xfrm>
        </p:grpSpPr>
        <p:pic>
          <p:nvPicPr>
            <p:cNvPr id="29" name="Picture 2" descr="http://t0.gstatic.com/images?q=tbn:ANd9GcTCpEMYqXY3rRl76bcve8TAPfDlALUa3aBslzB8xHlHbCMTd5Ft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969" y="4136954"/>
              <a:ext cx="356528" cy="49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arallelogram 7"/>
            <p:cNvSpPr/>
            <p:nvPr/>
          </p:nvSpPr>
          <p:spPr bwMode="auto">
            <a:xfrm rot="5400000">
              <a:off x="767938" y="4343400"/>
              <a:ext cx="535913" cy="519011"/>
            </a:xfrm>
            <a:prstGeom prst="parallelogram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Parallelogram 99"/>
            <p:cNvSpPr/>
            <p:nvPr/>
          </p:nvSpPr>
          <p:spPr bwMode="auto">
            <a:xfrm rot="5400000">
              <a:off x="1679891" y="4325586"/>
              <a:ext cx="535913" cy="519011"/>
            </a:xfrm>
            <a:prstGeom prst="parallelogram">
              <a:avLst>
                <a:gd name="adj" fmla="val 2728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8" name="Picture 5" descr="\\ntdfs\cs\unix\homes\gws\rahul\www\google\images\match-1.pn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1182" r="87744" b="7705"/>
            <a:stretch/>
          </p:blipFill>
          <p:spPr bwMode="auto">
            <a:xfrm>
              <a:off x="938320" y="4425538"/>
              <a:ext cx="128480" cy="342384"/>
            </a:xfrm>
            <a:prstGeom prst="rect">
              <a:avLst/>
            </a:prstGeom>
            <a:noFill/>
          </p:spPr>
        </p:pic>
        <p:pic>
          <p:nvPicPr>
            <p:cNvPr id="109" name="Picture 5" descr="\\ntdfs\cs\unix\homes\gws\rahul\www\google\images\match-1.pn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35678" t="1" r="50000" b="7703"/>
            <a:stretch/>
          </p:blipFill>
          <p:spPr bwMode="auto">
            <a:xfrm>
              <a:off x="1828800" y="4463226"/>
              <a:ext cx="142706" cy="275719"/>
            </a:xfrm>
            <a:prstGeom prst="rect">
              <a:avLst/>
            </a:prstGeom>
            <a:noFill/>
          </p:spPr>
        </p:pic>
        <p:cxnSp>
          <p:nvCxnSpPr>
            <p:cNvPr id="13" name="Straight Connector 12"/>
            <p:cNvCxnSpPr/>
            <p:nvPr/>
          </p:nvCxnSpPr>
          <p:spPr bwMode="auto">
            <a:xfrm flipV="1">
              <a:off x="381000" y="4185063"/>
              <a:ext cx="1083702" cy="60959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81000" y="4585091"/>
              <a:ext cx="1143000" cy="20957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 flipV="1">
              <a:off x="1506269" y="4587146"/>
              <a:ext cx="950939" cy="28965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 flipV="1">
              <a:off x="1453738" y="4177160"/>
              <a:ext cx="1003470" cy="6996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Rounded Rectangle 30"/>
          <p:cNvSpPr/>
          <p:nvPr/>
        </p:nvSpPr>
        <p:spPr bwMode="auto">
          <a:xfrm>
            <a:off x="1905000" y="4168060"/>
            <a:ext cx="990600" cy="5563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Multi View Stereo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(MVS)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76046"/>
              </p:ext>
            </p:extLst>
          </p:nvPr>
        </p:nvGraphicFramePr>
        <p:xfrm>
          <a:off x="76200" y="5047014"/>
          <a:ext cx="28417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70156"/>
              </a:tblGrid>
              <a:tr h="12071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MVS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Waldo Problem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2071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err="1" smtClean="0"/>
                        <a:t>Photoconsistency</a:t>
                      </a:r>
                      <a:r>
                        <a:rPr lang="en-US" sz="700" baseline="0" dirty="0" smtClean="0"/>
                        <a:t> through </a:t>
                      </a:r>
                      <a:r>
                        <a:rPr lang="en-US" sz="700" dirty="0" smtClean="0"/>
                        <a:t> NCC, etc.</a:t>
                      </a:r>
                      <a:endParaRPr lang="en-US" sz="7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Appearance Consistency through</a:t>
                      </a:r>
                      <a:r>
                        <a:rPr lang="en-US" sz="700" b="1" baseline="0" dirty="0" smtClean="0"/>
                        <a:t> a custom classifier</a:t>
                      </a:r>
                      <a:endParaRPr lang="en-US" sz="7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071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3D localization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3D localization with </a:t>
                      </a:r>
                      <a:r>
                        <a:rPr lang="en-US" sz="700" b="1" dirty="0" smtClean="0"/>
                        <a:t>custom priors</a:t>
                      </a:r>
                      <a:endParaRPr lang="en-US" sz="7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071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Smoothness in space via</a:t>
                      </a:r>
                      <a:r>
                        <a:rPr lang="en-US" sz="700" baseline="0" dirty="0" smtClean="0"/>
                        <a:t> MRF</a:t>
                      </a:r>
                      <a:endParaRPr lang="en-US" sz="7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“Smoothness” over time and people </a:t>
                      </a:r>
                      <a:r>
                        <a:rPr lang="en-US" sz="700" b="1" baseline="0" dirty="0" smtClean="0"/>
                        <a:t>via MRF</a:t>
                      </a:r>
                      <a:endParaRPr lang="en-US" sz="7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69415" y="4898648"/>
            <a:ext cx="288333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Assumptions: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Known camera pose, small person movement over short time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interval</a:t>
            </a:r>
            <a:r>
              <a:rPr lang="en-GB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33835" y="6054092"/>
            <a:ext cx="3198334" cy="708454"/>
            <a:chOff x="3087021" y="945259"/>
            <a:chExt cx="3198334" cy="708454"/>
          </a:xfrm>
        </p:grpSpPr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604" y="1066800"/>
              <a:ext cx="24344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Rounded Rectangle 113"/>
            <p:cNvSpPr/>
            <p:nvPr/>
          </p:nvSpPr>
          <p:spPr bwMode="auto">
            <a:xfrm>
              <a:off x="3714750" y="1066800"/>
              <a:ext cx="620647" cy="456541"/>
            </a:xfrm>
            <a:prstGeom prst="roundRect">
              <a:avLst/>
            </a:prstGeom>
            <a:solidFill>
              <a:srgbClr val="00B8FF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>
                  <a:solidFill>
                    <a:schemeClr val="tx1"/>
                  </a:solidFill>
                </a:rPr>
                <a:t>Learn Appearance </a:t>
              </a:r>
              <a:endParaRPr lang="en-US" sz="600" dirty="0">
                <a:solidFill>
                  <a:schemeClr val="tx1"/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Classifier</a:t>
              </a: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4379270" y="1142670"/>
              <a:ext cx="599130" cy="304800"/>
            </a:xfrm>
            <a:prstGeom prst="roundRect">
              <a:avLst/>
            </a:prstGeom>
            <a:solidFill>
              <a:srgbClr val="00B8FF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>
                  <a:solidFill>
                    <a:schemeClr val="tx1"/>
                  </a:solidFill>
                </a:rPr>
                <a:t>3D Localization</a:t>
              </a:r>
              <a:endParaRPr kumimoji="0" lang="en-US" sz="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16" name="Picture 4" descr="http://www.cs.washington.edu/homes/rahul/data/CVPR_supp/Dataset2/case-01/trueposOpt/idx-131/subim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35" y="1083719"/>
              <a:ext cx="405061" cy="42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6" descr="http://www.cs.washington.edu/homes/rahul/data/CVPR_supp/Dataset2/case-01/trueposOpt/idx-104/subim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032" y="945259"/>
              <a:ext cx="350441" cy="37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Rounded Rectangle 117"/>
            <p:cNvSpPr/>
            <p:nvPr/>
          </p:nvSpPr>
          <p:spPr bwMode="auto">
            <a:xfrm>
              <a:off x="5019966" y="1142670"/>
              <a:ext cx="629147" cy="304800"/>
            </a:xfrm>
            <a:prstGeom prst="roundRect">
              <a:avLst/>
            </a:prstGeom>
            <a:solidFill>
              <a:srgbClr val="00B8FF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>
                  <a:solidFill>
                    <a:schemeClr val="tx1"/>
                  </a:solidFill>
                </a:rPr>
                <a:t>MRF Refinement</a:t>
              </a:r>
              <a:endParaRPr kumimoji="0" lang="en-US" sz="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087021" y="1376714"/>
              <a:ext cx="752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FF0000"/>
                  </a:solidFill>
                </a:rPr>
                <a:t>S</a:t>
              </a:r>
              <a:r>
                <a:rPr lang="en-US" sz="600" dirty="0" smtClean="0">
                  <a:solidFill>
                    <a:srgbClr val="FF0000"/>
                  </a:solidFill>
                </a:rPr>
                <a:t>ingle labeled instance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532686" y="1465031"/>
              <a:ext cx="75266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>
                  <a:solidFill>
                    <a:srgbClr val="FF0000"/>
                  </a:solidFill>
                </a:rPr>
                <a:t>Matches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21" name="Right Arrow 120"/>
            <p:cNvSpPr/>
            <p:nvPr/>
          </p:nvSpPr>
          <p:spPr bwMode="auto">
            <a:xfrm>
              <a:off x="3611090" y="1257300"/>
              <a:ext cx="160402" cy="762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Right Arrow 124"/>
            <p:cNvSpPr/>
            <p:nvPr/>
          </p:nvSpPr>
          <p:spPr bwMode="auto">
            <a:xfrm>
              <a:off x="4270080" y="1250950"/>
              <a:ext cx="160402" cy="762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Right Arrow 125"/>
            <p:cNvSpPr/>
            <p:nvPr/>
          </p:nvSpPr>
          <p:spPr bwMode="auto">
            <a:xfrm>
              <a:off x="4917610" y="1250950"/>
              <a:ext cx="160402" cy="762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Right Arrow 126"/>
            <p:cNvSpPr/>
            <p:nvPr/>
          </p:nvSpPr>
          <p:spPr bwMode="auto">
            <a:xfrm>
              <a:off x="5578426" y="1250950"/>
              <a:ext cx="160402" cy="76200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28" name="Picture 3" descr="C:\Documents and Settings\aczeskis\My Documents\My Pictures\small\abridgeover_513946728.rd.jpg"/>
          <p:cNvPicPr>
            <a:picLocks noChangeAspect="1" noChangeArrowheads="1"/>
          </p:cNvPicPr>
          <p:nvPr/>
        </p:nvPicPr>
        <p:blipFill rotWithShape="1">
          <a:blip r:embed="rId24" cstate="print"/>
          <a:srcRect l="9939" t="25075"/>
          <a:stretch/>
        </p:blipFill>
        <p:spPr bwMode="auto">
          <a:xfrm>
            <a:off x="3403600" y="3879124"/>
            <a:ext cx="1043289" cy="650965"/>
          </a:xfrm>
          <a:prstGeom prst="rect">
            <a:avLst/>
          </a:prstGeom>
          <a:noFill/>
        </p:spPr>
      </p:pic>
      <p:pic>
        <p:nvPicPr>
          <p:cNvPr id="129" name="Picture 4" descr="C:\Documents and Settings\aczeskis\My Documents\My Pictures\small\abridgeover_513975341.rd.jpg"/>
          <p:cNvPicPr>
            <a:picLocks noChangeAspect="1" noChangeArrowheads="1"/>
          </p:cNvPicPr>
          <p:nvPr/>
        </p:nvPicPr>
        <p:blipFill rotWithShape="1">
          <a:blip r:embed="rId18" cstate="print"/>
          <a:srcRect l="12021" t="12474"/>
          <a:stretch/>
        </p:blipFill>
        <p:spPr bwMode="auto">
          <a:xfrm>
            <a:off x="4622800" y="3879849"/>
            <a:ext cx="860267" cy="641883"/>
          </a:xfrm>
          <a:prstGeom prst="rect">
            <a:avLst/>
          </a:prstGeom>
          <a:noFill/>
        </p:spPr>
      </p:pic>
      <p:sp>
        <p:nvSpPr>
          <p:cNvPr id="131" name="Text Box 73"/>
          <p:cNvSpPr txBox="1">
            <a:spLocks noChangeArrowheads="1"/>
          </p:cNvSpPr>
          <p:nvPr/>
        </p:nvSpPr>
        <p:spPr bwMode="auto">
          <a:xfrm>
            <a:off x="5976937" y="5940514"/>
            <a:ext cx="301466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 dirty="0" smtClean="0">
                <a:solidFill>
                  <a:srgbClr val="006600"/>
                </a:solidFill>
                <a:latin typeface="Arial" charset="0"/>
              </a:rPr>
              <a:t>Conclusion</a:t>
            </a:r>
          </a:p>
          <a:p>
            <a:pPr algn="ctr" eaLnBrk="1" hangingPunct="1">
              <a:lnSpc>
                <a:spcPct val="70000"/>
              </a:lnSpc>
              <a:spcBef>
                <a:spcPts val="625"/>
              </a:spcBef>
              <a:buClr>
                <a:srgbClr val="0066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b="1" dirty="0" smtClean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32" name="Text Box 4"/>
          <p:cNvSpPr txBox="1">
            <a:spLocks noChangeArrowheads="1"/>
          </p:cNvSpPr>
          <p:nvPr/>
        </p:nvSpPr>
        <p:spPr bwMode="auto">
          <a:xfrm>
            <a:off x="6026150" y="6065143"/>
            <a:ext cx="3050884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hard problem made tractable by simplifying assumptions: Known camera pose, relatively static people</a:t>
            </a:r>
          </a:p>
          <a:p>
            <a:pPr marL="171450" indent="-171450"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Relax assumptions in future: “track” people from photos, use stronger appearance cues in photos with unknown camera pose</a:t>
            </a:r>
          </a:p>
          <a:p>
            <a:pPr marL="171450" indent="-171450"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datasets presently – will change with </a:t>
            </a:r>
            <a:r>
              <a:rPr lang="en-GB" sz="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GB" sz="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cameras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more photo sharing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71800" y="1435100"/>
            <a:ext cx="297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User input on query image</a:t>
            </a:r>
            <a:endParaRPr lang="en-US" sz="600" dirty="0">
              <a:solidFill>
                <a:srgbClr val="FF0000"/>
              </a:solidFill>
            </a:endParaRPr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506580" y="1035050"/>
            <a:ext cx="3542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11700" y="1383476"/>
            <a:ext cx="1168400" cy="460592"/>
            <a:chOff x="4724400" y="1383476"/>
            <a:chExt cx="1168400" cy="4605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29"/>
            <a:stretch/>
          </p:blipFill>
          <p:spPr bwMode="auto">
            <a:xfrm>
              <a:off x="4724400" y="1383476"/>
              <a:ext cx="344696" cy="45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3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4" r="33833"/>
            <a:stretch/>
          </p:blipFill>
          <p:spPr bwMode="auto">
            <a:xfrm>
              <a:off x="5125012" y="1390650"/>
              <a:ext cx="361388" cy="45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03"/>
            <a:stretch/>
          </p:blipFill>
          <p:spPr bwMode="auto">
            <a:xfrm>
              <a:off x="5551022" y="1384300"/>
              <a:ext cx="341778" cy="45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4550408" y="1790700"/>
            <a:ext cx="149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0000"/>
                </a:solidFill>
              </a:rPr>
              <a:t>Align candidate match with query image and classify pixels part classifiers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67050" y="2889250"/>
            <a:ext cx="793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Query Image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940049" y="4483100"/>
            <a:ext cx="296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rgbClr val="FF0000"/>
                </a:solidFill>
              </a:rPr>
              <a:t>Co </a:t>
            </a:r>
            <a:r>
              <a:rPr lang="en-US" sz="600" b="1" dirty="0" smtClean="0">
                <a:solidFill>
                  <a:srgbClr val="FF0000"/>
                </a:solidFill>
              </a:rPr>
              <a:t>occurrence</a:t>
            </a:r>
            <a:r>
              <a:rPr lang="en-US" sz="600" dirty="0">
                <a:solidFill>
                  <a:srgbClr val="FF0000"/>
                </a:solidFill>
              </a:rPr>
              <a:t> </a:t>
            </a:r>
            <a:r>
              <a:rPr lang="en-US" sz="600" b="1" dirty="0" smtClean="0">
                <a:solidFill>
                  <a:srgbClr val="FF0000"/>
                </a:solidFill>
              </a:rPr>
              <a:t>and Time Cues:</a:t>
            </a:r>
            <a:r>
              <a:rPr lang="en-US" sz="600" dirty="0" smtClean="0">
                <a:solidFill>
                  <a:srgbClr val="FF0000"/>
                </a:solidFill>
              </a:rPr>
              <a:t> </a:t>
            </a:r>
            <a:r>
              <a:rPr lang="en-US" sz="600" dirty="0" smtClean="0">
                <a:solidFill>
                  <a:srgbClr val="FF0000"/>
                </a:solidFill>
              </a:rPr>
              <a:t>People appear with </a:t>
            </a:r>
            <a:r>
              <a:rPr lang="en-US" sz="600" dirty="0" smtClean="0">
                <a:solidFill>
                  <a:srgbClr val="FF0000"/>
                </a:solidFill>
              </a:rPr>
              <a:t>the same </a:t>
            </a:r>
            <a:r>
              <a:rPr lang="en-US" sz="600" dirty="0" smtClean="0">
                <a:solidFill>
                  <a:srgbClr val="FF0000"/>
                </a:solidFill>
              </a:rPr>
              <a:t>group of people</a:t>
            </a:r>
            <a:r>
              <a:rPr lang="en-US" sz="600" dirty="0" smtClean="0">
                <a:solidFill>
                  <a:srgbClr val="FF0000"/>
                </a:solidFill>
              </a:rPr>
              <a:t>. </a:t>
            </a:r>
            <a:r>
              <a:rPr lang="en-US" sz="600" dirty="0" smtClean="0">
                <a:solidFill>
                  <a:srgbClr val="FF0000"/>
                </a:solidFill>
              </a:rPr>
              <a:t>Images nearby in time are likely to contain the same set of people. 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30" name="Text Box 4"/>
          <p:cNvSpPr txBox="1">
            <a:spLocks noChangeArrowheads="1"/>
          </p:cNvSpPr>
          <p:nvPr/>
        </p:nvSpPr>
        <p:spPr bwMode="auto">
          <a:xfrm>
            <a:off x="5984444" y="914400"/>
            <a:ext cx="31337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eaLnBrk="1" hangingPunct="1">
              <a:spcBef>
                <a:spcPts val="37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datasets downloaded from Flickr and manually matched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assistance from geometry</a:t>
            </a:r>
            <a:endParaRPr lang="en-GB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671</Words>
  <Application>Microsoft Office PowerPoint</Application>
  <PresentationFormat>On-screen Show (4:3)</PresentationFormat>
  <Paragraphs>77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cse</cp:lastModifiedBy>
  <cp:revision>323</cp:revision>
  <dcterms:modified xsi:type="dcterms:W3CDTF">2011-06-14T04:49:57Z</dcterms:modified>
</cp:coreProperties>
</file>