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32461200" cy="5439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CC"/>
    <a:srgbClr val="DC2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78" y="4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7132"/>
        <p:guide pos="102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906025" y="1804988"/>
            <a:ext cx="121819988" cy="91366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381997" y="25676676"/>
            <a:ext cx="27719760" cy="241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588" y="1804988"/>
            <a:ext cx="11113" cy="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381997" y="25676670"/>
            <a:ext cx="27719760" cy="241562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3988" y="609600"/>
            <a:ext cx="1938337" cy="5470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5788" cy="5470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2063" cy="409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2062" cy="409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6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652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27025" indent="-327025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 Box 429"/>
          <p:cNvSpPr txBox="1">
            <a:spLocks noChangeArrowheads="1"/>
          </p:cNvSpPr>
          <p:nvPr/>
        </p:nvSpPr>
        <p:spPr bwMode="auto">
          <a:xfrm>
            <a:off x="117006" y="3232299"/>
            <a:ext cx="3014662" cy="43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  <a:p>
            <a:pPr lvl="0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	        </a:t>
            </a:r>
            <a:endParaRPr lang="en-US" sz="800" b="1" baseline="-25000" dirty="0" smtClean="0">
              <a:solidFill>
                <a:schemeClr val="tx1"/>
              </a:solidFill>
            </a:endParaRPr>
          </a:p>
          <a:p>
            <a:pPr lvl="0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800" b="1" baseline="-25000" dirty="0" smtClean="0">
              <a:solidFill>
                <a:schemeClr val="tx1"/>
              </a:solidFill>
            </a:endParaRPr>
          </a:p>
          <a:p>
            <a:pPr lvl="0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800" b="1" baseline="-25000" dirty="0" smtClean="0">
              <a:solidFill>
                <a:schemeClr val="tx1"/>
              </a:solidFill>
            </a:endParaRPr>
          </a:p>
          <a:p>
            <a:pPr lvl="0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800" b="1" baseline="-25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Matrix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contains images as rows. Consider an arbitrary factorization of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into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Four interpretations of factorization:</a:t>
            </a: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Rows of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as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basis images.</a:t>
            </a: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Cols of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as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basis profiles.</a:t>
            </a: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GB" sz="600" b="1" dirty="0" err="1" smtClean="0">
                <a:solidFill>
                  <a:schemeClr val="tx1"/>
                </a:solidFill>
                <a:latin typeface="Arial" charset="0"/>
              </a:rPr>
              <a:t>Lambertian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 Case: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When k = 3, rows of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may be thought of as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light vectors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while the columns of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B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will correspond to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pixel </a:t>
            </a:r>
            <a:r>
              <a:rPr lang="en-GB" sz="600" b="1" dirty="0" err="1" smtClean="0">
                <a:solidFill>
                  <a:schemeClr val="tx1"/>
                </a:solidFill>
                <a:latin typeface="Arial" charset="0"/>
              </a:rPr>
              <a:t>normals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(ignoring shadows).</a:t>
            </a: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+mj-lt"/>
              <a:buAutoNum type="alphaLcParenR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The Reflectance Map Interpretation: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Distant viewer, distant lighting, single BRDF =&gt; pixel intensity is a function of the normal alone.</a:t>
            </a: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			R(n): Reflectance Map,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can be encoded as an image of a sphere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R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,of the same material and taken under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similar conditions.</a:t>
            </a: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image 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lang="en-GB" sz="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D,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normal-indicator matrix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i.e., </a:t>
            </a:r>
            <a:r>
              <a:rPr lang="en-US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j,k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1 </a:t>
            </a:r>
            <a:r>
              <a:rPr lang="en-US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iff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normal at the </a:t>
            </a:r>
            <a:r>
              <a:rPr lang="en-US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600" baseline="30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pixel of the scene is  same as the normal at the j</a:t>
            </a:r>
            <a:r>
              <a:rPr lang="en-US" sz="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pixel of  the sphere  image.</a:t>
            </a:r>
          </a:p>
          <a:p>
            <a:pPr marL="228600" indent="-228600" eaLnBrk="1" hangingPunct="1">
              <a:spcBef>
                <a:spcPts val="100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  <a:p>
            <a:pPr lvl="0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744" y="4689702"/>
            <a:ext cx="830067" cy="46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40" y="4685547"/>
            <a:ext cx="1221708" cy="48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04" y="4372080"/>
            <a:ext cx="2273523" cy="125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739775"/>
            <a:ext cx="982719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Text Box 4"/>
          <p:cNvSpPr txBox="1">
            <a:spLocks noChangeArrowheads="1"/>
          </p:cNvSpPr>
          <p:nvPr/>
        </p:nvSpPr>
        <p:spPr bwMode="auto">
          <a:xfrm>
            <a:off x="6227134" y="5728950"/>
            <a:ext cx="289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Theoretical contributions:</a:t>
            </a:r>
          </a:p>
          <a:p>
            <a:pPr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Dimensionality results for multiple materials.</a:t>
            </a:r>
          </a:p>
          <a:p>
            <a:pPr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Extension to images taken from different viewpoints, low dimensional family of BRDFs, filtered images.</a:t>
            </a:r>
          </a:p>
          <a:p>
            <a:pPr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Results for images captured through physical sensors.</a:t>
            </a:r>
          </a:p>
          <a:p>
            <a:pPr eaLnBrk="1" hangingPunct="1">
              <a:spcBef>
                <a:spcPts val="100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Experiments and applications: </a:t>
            </a:r>
          </a:p>
          <a:p>
            <a:pPr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Experimental results on BRDF databases (</a:t>
            </a:r>
            <a:r>
              <a:rPr lang="en-GB" sz="600" dirty="0" err="1" smtClean="0">
                <a:solidFill>
                  <a:schemeClr val="tx1"/>
                </a:solidFill>
                <a:latin typeface="Arial" charset="0"/>
              </a:rPr>
              <a:t>CUReT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). </a:t>
            </a:r>
          </a:p>
          <a:p>
            <a:pPr eaLnBrk="1" hangingPunct="1">
              <a:spcBef>
                <a:spcPts val="100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 Modelling appearance of diverse Internet Photo Collections using low rank linear models and demonstrating applications of the same.</a:t>
            </a:r>
            <a:endParaRPr lang="en-GB" sz="600" b="1" dirty="0" smtClean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125413" y="682625"/>
            <a:ext cx="8907462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60388" y="101600"/>
            <a:ext cx="8040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ts val="11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6600"/>
                </a:solidFill>
                <a:latin typeface="Arial" charset="0"/>
              </a:rPr>
              <a:t>The Dimensionality of Scene Appearance</a:t>
            </a:r>
            <a:endParaRPr lang="en-GB" sz="18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7688" y="481373"/>
            <a:ext cx="81248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ts val="2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Rahul Garg, </a:t>
            </a:r>
            <a:r>
              <a:rPr lang="en-GB" sz="1200" b="1" dirty="0" err="1" smtClean="0">
                <a:solidFill>
                  <a:schemeClr val="tx1"/>
                </a:solidFill>
                <a:latin typeface="Arial Narrow" pitchFamily="34" charset="0"/>
              </a:rPr>
              <a:t>Hao</a:t>
            </a: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 Du, Steven M. Seitz and Noah </a:t>
            </a:r>
            <a:r>
              <a:rPr lang="en-GB" sz="1200" b="1" dirty="0" err="1" smtClean="0">
                <a:solidFill>
                  <a:schemeClr val="tx1"/>
                </a:solidFill>
                <a:latin typeface="Arial Narrow" pitchFamily="34" charset="0"/>
              </a:rPr>
              <a:t>Snavely</a:t>
            </a:r>
            <a:endParaRPr lang="en-GB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lnSpc>
                <a:spcPts val="2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           </a:t>
            </a:r>
            <a:endParaRPr lang="en-GB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413" y="1503833"/>
            <a:ext cx="3014662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rank approximation of image collections (e.g., via PCA) is a popular tool in Computer Vision. Yet, surprisingly little is known to justify the observation that images of a scene tend to be low dimensional, beyond the special case of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Lambertian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scenes. We consider two questions in this work:</a:t>
            </a:r>
          </a:p>
          <a:p>
            <a:pPr algn="just" eaLnBrk="1" hangingPunct="1">
              <a:lnSpc>
                <a:spcPts val="300"/>
              </a:lnSpc>
              <a:spcBef>
                <a:spcPts val="375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can we capture the variability in appearance using a linear model?</a:t>
            </a:r>
          </a:p>
          <a:p>
            <a:pPr algn="just" eaLnBrk="1" hangingPunct="1">
              <a:lnSpc>
                <a:spcPts val="300"/>
              </a:lnSpc>
              <a:spcBef>
                <a:spcPts val="375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What is the linear dimensionality under different cases?</a:t>
            </a: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>
              <a:solidFill>
                <a:srgbClr val="3333CC"/>
              </a:solidFill>
              <a:latin typeface="+mn-lt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25413" y="6729413"/>
            <a:ext cx="8907462" cy="158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154363" y="687388"/>
            <a:ext cx="1587" cy="604043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175375" y="687388"/>
            <a:ext cx="1588" cy="604043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5413" y="1358034"/>
            <a:ext cx="30146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>
                <a:solidFill>
                  <a:srgbClr val="006600"/>
                </a:solidFill>
                <a:latin typeface="Arial" charset="0"/>
              </a:rPr>
              <a:t>Introduction</a:t>
            </a:r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88900" y="2088104"/>
            <a:ext cx="3014663" cy="1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Previous Results</a:t>
            </a:r>
            <a:endParaRPr lang="en-GB" sz="1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501" name="Text Box 429"/>
          <p:cNvSpPr txBox="1">
            <a:spLocks noChangeArrowheads="1"/>
          </p:cNvSpPr>
          <p:nvPr/>
        </p:nvSpPr>
        <p:spPr bwMode="auto">
          <a:xfrm>
            <a:off x="125413" y="2419350"/>
            <a:ext cx="301466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503" name="Text Box 431"/>
          <p:cNvSpPr txBox="1">
            <a:spLocks noChangeArrowheads="1"/>
          </p:cNvSpPr>
          <p:nvPr/>
        </p:nvSpPr>
        <p:spPr bwMode="auto">
          <a:xfrm>
            <a:off x="125413" y="5556250"/>
            <a:ext cx="292258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600">
              <a:solidFill>
                <a:srgbClr val="FF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70" name="Text Box 73"/>
          <p:cNvSpPr txBox="1">
            <a:spLocks noChangeArrowheads="1"/>
          </p:cNvSpPr>
          <p:nvPr/>
        </p:nvSpPr>
        <p:spPr bwMode="auto">
          <a:xfrm>
            <a:off x="85734" y="3123320"/>
            <a:ext cx="3014663" cy="1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Factorization Framework</a:t>
            </a:r>
            <a:endParaRPr lang="en-GB" sz="1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64571" y="978695"/>
            <a:ext cx="212742" cy="86772"/>
          </a:xfrm>
          <a:prstGeom prst="rightArrow">
            <a:avLst/>
          </a:prstGeom>
          <a:solidFill>
            <a:srgbClr val="00B8FF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05224" y="2205316"/>
          <a:ext cx="2971800" cy="8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727366"/>
                <a:gridCol w="533400"/>
                <a:gridCol w="796634"/>
              </a:tblGrid>
              <a:tr h="251883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Distant Viewer 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Distant Lighting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 smtClean="0"/>
                        <a:t>Lambertian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No Shadows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3 basis images</a:t>
                      </a:r>
                    </a:p>
                    <a:p>
                      <a:pPr algn="ctr"/>
                      <a:r>
                        <a:rPr lang="en-US" sz="600" dirty="0" smtClean="0"/>
                        <a:t>[Shashua’92]</a:t>
                      </a:r>
                      <a:endParaRPr lang="en-US" sz="600" dirty="0"/>
                    </a:p>
                  </a:txBody>
                  <a:tcPr marT="36000" marB="36000"/>
                </a:tc>
              </a:tr>
              <a:tr h="251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Distant Viewer 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Distant Lighting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 smtClean="0"/>
                        <a:t>Lambertian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rgbClr val="FF0000"/>
                          </a:solidFill>
                        </a:rPr>
                        <a:t>Attached Shadows</a:t>
                      </a:r>
                      <a:endParaRPr lang="en-US" sz="6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5 basis images</a:t>
                      </a:r>
                    </a:p>
                    <a:p>
                      <a:pPr algn="ctr"/>
                      <a:r>
                        <a:rPr lang="en-US" sz="600" dirty="0" smtClean="0"/>
                        <a:t>[Ramamoorthi’02]</a:t>
                      </a:r>
                      <a:endParaRPr lang="en-US" sz="600" dirty="0"/>
                    </a:p>
                  </a:txBody>
                  <a:tcPr marT="36000" marB="36000"/>
                </a:tc>
              </a:tr>
              <a:tr h="249612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Distant</a:t>
                      </a:r>
                      <a:r>
                        <a:rPr lang="en-US" sz="600" baseline="0" dirty="0" smtClean="0"/>
                        <a:t> Viewer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Distant Lighting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rgbClr val="FF0000"/>
                          </a:solidFill>
                        </a:rPr>
                        <a:t>Single Arbitrary BRDF</a:t>
                      </a:r>
                      <a:endParaRPr lang="en-US" sz="6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Attached Shadows</a:t>
                      </a:r>
                      <a:endParaRPr lang="en-US" sz="6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# of </a:t>
                      </a:r>
                      <a:r>
                        <a:rPr lang="en-US" sz="600" b="1" dirty="0" err="1" smtClean="0"/>
                        <a:t>normals</a:t>
                      </a:r>
                      <a:endParaRPr lang="en-US" sz="600" b="1" dirty="0" smtClean="0"/>
                    </a:p>
                    <a:p>
                      <a:pPr algn="ctr"/>
                      <a:r>
                        <a:rPr lang="en-US" sz="600" b="1" dirty="0" smtClean="0"/>
                        <a:t>[</a:t>
                      </a:r>
                      <a:r>
                        <a:rPr lang="en-US" sz="600" b="0" dirty="0" err="1" smtClean="0"/>
                        <a:t>Belhumeur</a:t>
                      </a:r>
                      <a:r>
                        <a:rPr lang="en-US" sz="600" b="0" baseline="0" dirty="0" smtClean="0"/>
                        <a:t> and Kriegman’98]</a:t>
                      </a:r>
                      <a:endParaRPr lang="en-US" sz="600" b="1" dirty="0"/>
                    </a:p>
                  </a:txBody>
                  <a:tcPr marT="36000" marB="36000"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13119" y="3490861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</a:rPr>
              <a:t> = M</a:t>
            </a:r>
            <a:r>
              <a:rPr lang="en-US" sz="800" b="1" baseline="-25000" dirty="0" smtClean="0">
                <a:solidFill>
                  <a:schemeClr val="tx1"/>
                </a:solidFill>
              </a:rPr>
              <a:t>mxn</a:t>
            </a:r>
            <a:r>
              <a:rPr lang="en-US" sz="800" b="1" dirty="0" smtClean="0">
                <a:solidFill>
                  <a:schemeClr val="tx1"/>
                </a:solidFill>
              </a:rPr>
              <a:t> =</a:t>
            </a:r>
            <a:endParaRPr lang="en-US" sz="800" b="1" dirty="0">
              <a:solidFill>
                <a:schemeClr val="tx1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3173396" y="751240"/>
            <a:ext cx="3075004" cy="741071"/>
            <a:chOff x="76200" y="6292286"/>
            <a:chExt cx="3075004" cy="741071"/>
          </a:xfrm>
        </p:grpSpPr>
        <p:sp>
          <p:nvSpPr>
            <p:cNvPr id="172" name="Text Box 73"/>
            <p:cNvSpPr txBox="1">
              <a:spLocks noChangeArrowheads="1"/>
            </p:cNvSpPr>
            <p:nvPr/>
          </p:nvSpPr>
          <p:spPr bwMode="auto">
            <a:xfrm>
              <a:off x="136541" y="6292286"/>
              <a:ext cx="3014663" cy="109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70000"/>
                </a:lnSpc>
                <a:spcBef>
                  <a:spcPts val="625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b="1" dirty="0" smtClean="0">
                  <a:solidFill>
                    <a:srgbClr val="006600"/>
                  </a:solidFill>
                  <a:latin typeface="Arial" charset="0"/>
                </a:rPr>
                <a:t>Theoretical Results </a:t>
              </a:r>
              <a:endParaRPr lang="en-GB" sz="1000" b="1" dirty="0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163" name="Text Box 4"/>
            <p:cNvSpPr txBox="1">
              <a:spLocks noChangeArrowheads="1"/>
            </p:cNvSpPr>
            <p:nvPr/>
          </p:nvSpPr>
          <p:spPr bwMode="auto">
            <a:xfrm>
              <a:off x="76200" y="6392156"/>
              <a:ext cx="3014662" cy="64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spcBef>
                  <a:spcPts val="0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700" b="1" dirty="0" smtClean="0">
                  <a:solidFill>
                    <a:srgbClr val="3333CC"/>
                  </a:solidFill>
                  <a:latin typeface="Arial" charset="0"/>
                </a:rPr>
                <a:t>Assumptions</a:t>
              </a:r>
              <a:r>
                <a:rPr lang="en-GB" sz="700" dirty="0" smtClean="0">
                  <a:solidFill>
                    <a:schemeClr val="tx1"/>
                  </a:solidFill>
                  <a:latin typeface="Arial" charset="0"/>
                </a:rPr>
                <a:t>: </a:t>
              </a:r>
              <a:r>
                <a:rPr lang="en-GB" sz="600" dirty="0" smtClean="0">
                  <a:solidFill>
                    <a:schemeClr val="tx1"/>
                  </a:solidFill>
                  <a:latin typeface="Arial" charset="0"/>
                </a:rPr>
                <a:t>Distant viewer and lighting, no </a:t>
              </a:r>
              <a:r>
                <a:rPr lang="en-GB" sz="600" i="1" dirty="0" smtClean="0">
                  <a:solidFill>
                    <a:schemeClr val="tx1"/>
                  </a:solidFill>
                  <a:latin typeface="Arial" charset="0"/>
                </a:rPr>
                <a:t>cast</a:t>
              </a:r>
              <a:r>
                <a:rPr lang="en-GB" sz="600" dirty="0" smtClean="0">
                  <a:solidFill>
                    <a:schemeClr val="tx1"/>
                  </a:solidFill>
                  <a:latin typeface="Arial" charset="0"/>
                </a:rPr>
                <a:t> shadows. </a:t>
              </a:r>
              <a:endParaRPr lang="en-GB" sz="600" b="1" dirty="0" smtClean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spcBef>
                  <a:spcPts val="0"/>
                </a:spcBef>
                <a:buClr>
                  <a:srgbClr val="3333CC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700" b="1" dirty="0" smtClean="0">
                  <a:solidFill>
                    <a:srgbClr val="3333CC"/>
                  </a:solidFill>
                  <a:latin typeface="Arial" charset="0"/>
                </a:rPr>
                <a:t>Basic Result</a:t>
              </a:r>
              <a:r>
                <a:rPr lang="en-GB" sz="700" dirty="0" smtClean="0">
                  <a:solidFill>
                    <a:schemeClr val="tx1"/>
                  </a:solidFill>
                  <a:latin typeface="Arial" charset="0"/>
                </a:rPr>
                <a:t>: </a:t>
              </a:r>
              <a:r>
                <a:rPr lang="en-GB" sz="600" dirty="0" smtClean="0">
                  <a:solidFill>
                    <a:schemeClr val="tx1"/>
                  </a:solidFill>
                  <a:latin typeface="Arial" charset="0"/>
                </a:rPr>
                <a:t>From structure of </a:t>
              </a:r>
              <a:r>
                <a:rPr lang="en-GB" sz="600" b="1" dirty="0" smtClean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GB" sz="600" dirty="0" smtClean="0">
                  <a:solidFill>
                    <a:schemeClr val="tx1"/>
                  </a:solidFill>
                  <a:latin typeface="Arial" charset="0"/>
                </a:rPr>
                <a:t>,</a:t>
              </a:r>
              <a:r>
                <a:rPr lang="en-GB" sz="600" b="1" dirty="0" smtClean="0">
                  <a:solidFill>
                    <a:schemeClr val="tx1"/>
                  </a:solidFill>
                  <a:latin typeface="Arial" charset="0"/>
                </a:rPr>
                <a:t> rank(M) ≤ rank(D) ≤ # of </a:t>
              </a:r>
              <a:r>
                <a:rPr lang="en-GB" sz="600" b="1" dirty="0" err="1" smtClean="0">
                  <a:solidFill>
                    <a:schemeClr val="tx1"/>
                  </a:solidFill>
                  <a:latin typeface="Arial" charset="0"/>
                </a:rPr>
                <a:t>normals</a:t>
              </a:r>
              <a:r>
                <a:rPr lang="en-GB" sz="600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en-GB" sz="600" b="1" dirty="0" smtClean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spcBef>
                  <a:spcPts val="0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700" b="1" dirty="0" smtClean="0">
                  <a:solidFill>
                    <a:srgbClr val="3333CC"/>
                  </a:solidFill>
                  <a:latin typeface="Arial" charset="0"/>
                </a:rPr>
                <a:t>Extensions</a:t>
              </a:r>
              <a:r>
                <a:rPr lang="en-GB" sz="700" dirty="0" smtClean="0">
                  <a:solidFill>
                    <a:schemeClr val="tx1"/>
                  </a:solidFill>
                  <a:latin typeface="Arial" charset="0"/>
                </a:rPr>
                <a:t>: </a:t>
              </a:r>
              <a:r>
                <a:rPr lang="en-GB" sz="600" dirty="0" smtClean="0">
                  <a:solidFill>
                    <a:schemeClr val="tx1"/>
                  </a:solidFill>
                  <a:latin typeface="Arial" charset="0"/>
                </a:rPr>
                <a:t>(follow from factorizations)</a:t>
              </a:r>
              <a:endParaRPr lang="en-GB" sz="600" b="1" dirty="0" smtClean="0">
                <a:solidFill>
                  <a:schemeClr val="tx1"/>
                </a:solidFill>
                <a:latin typeface="Arial" charset="0"/>
              </a:endParaRPr>
            </a:p>
            <a:p>
              <a:pPr eaLnBrk="1" hangingPunct="1">
                <a:spcBef>
                  <a:spcPts val="375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700" b="1" dirty="0">
                <a:solidFill>
                  <a:srgbClr val="3333CC"/>
                </a:solidFill>
                <a:latin typeface="Arial" charset="0"/>
              </a:endParaRPr>
            </a:p>
            <a:p>
              <a:pPr eaLnBrk="1" hangingPunct="1">
                <a:spcBef>
                  <a:spcPts val="375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700" b="1" dirty="0" smtClean="0">
                <a:solidFill>
                  <a:srgbClr val="3333CC"/>
                </a:solidFill>
                <a:latin typeface="Arial" charset="0"/>
              </a:endParaRPr>
            </a:p>
          </p:txBody>
        </p:sp>
      </p:grpSp>
      <p:graphicFrame>
        <p:nvGraphicFramePr>
          <p:cNvPr id="179" name="Table 178"/>
          <p:cNvGraphicFramePr>
            <a:graphicFrameLocks noGrp="1"/>
          </p:cNvGraphicFramePr>
          <p:nvPr/>
        </p:nvGraphicFramePr>
        <p:xfrm>
          <a:off x="3260742" y="1219200"/>
          <a:ext cx="2819400" cy="1134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258"/>
                <a:gridCol w="746142"/>
              </a:tblGrid>
              <a:tr h="157271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Conditions</a:t>
                      </a:r>
                      <a:endParaRPr lang="en-US" sz="6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Dimensionality</a:t>
                      </a:r>
                      <a:endParaRPr lang="en-US" sz="700" dirty="0"/>
                    </a:p>
                  </a:txBody>
                  <a:tcPr marT="0" marB="0"/>
                </a:tc>
              </a:tr>
              <a:tr h="145173">
                <a:tc>
                  <a:txBody>
                    <a:bodyPr/>
                    <a:lstStyle/>
                    <a:p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dirty="0" smtClean="0"/>
                        <a:t> </a:t>
                      </a:r>
                      <a:r>
                        <a:rPr lang="en-US" sz="600" dirty="0" smtClean="0"/>
                        <a:t>different</a:t>
                      </a:r>
                      <a:r>
                        <a:rPr lang="en-US" sz="600" baseline="0" dirty="0" smtClean="0"/>
                        <a:t> BRDFs, 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 </a:t>
                      </a:r>
                      <a:r>
                        <a:rPr lang="en-US" sz="600" baseline="0" dirty="0" smtClean="0"/>
                        <a:t>normals</a:t>
                      </a:r>
                      <a:endParaRPr lang="en-US" sz="600" baseline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</a:t>
                      </a:r>
                      <a:endParaRPr lang="en-US" sz="600" b="1" dirty="0"/>
                    </a:p>
                  </a:txBody>
                  <a:tcPr marT="0" marB="0"/>
                </a:tc>
              </a:tr>
              <a:tr h="171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dirty="0" smtClean="0"/>
                        <a:t> dimensional</a:t>
                      </a:r>
                      <a:r>
                        <a:rPr lang="en-US" sz="600" baseline="0" dirty="0" smtClean="0"/>
                        <a:t> family of  BRDFs, 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</a:t>
                      </a:r>
                      <a:r>
                        <a:rPr lang="en-US" sz="600" baseline="-25000" dirty="0" smtClean="0"/>
                        <a:t> </a:t>
                      </a:r>
                      <a:r>
                        <a:rPr lang="en-US" sz="600" baseline="0" dirty="0" smtClean="0"/>
                        <a:t>normals</a:t>
                      </a:r>
                    </a:p>
                    <a:p>
                      <a:endParaRPr lang="en-US" sz="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</a:t>
                      </a:r>
                      <a:endParaRPr lang="en-US" sz="600" b="1" dirty="0" smtClean="0"/>
                    </a:p>
                    <a:p>
                      <a:pPr algn="ctr"/>
                      <a:endParaRPr lang="en-US" sz="600" dirty="0"/>
                    </a:p>
                  </a:txBody>
                  <a:tcPr marT="0" marB="0"/>
                </a:tc>
              </a:tr>
              <a:tr h="217759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Images</a:t>
                      </a:r>
                      <a:r>
                        <a:rPr lang="en-US" sz="600" baseline="0" dirty="0" smtClean="0"/>
                        <a:t> taken from different viewpoints, geometrically aligned</a:t>
                      </a:r>
                      <a:endParaRPr lang="en-US" sz="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</a:t>
                      </a:r>
                      <a:endParaRPr lang="en-US" sz="600" b="1" dirty="0" smtClean="0"/>
                    </a:p>
                    <a:p>
                      <a:pPr algn="ctr"/>
                      <a:endParaRPr lang="en-US" sz="600" dirty="0"/>
                    </a:p>
                  </a:txBody>
                  <a:tcPr marT="0" marB="0"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Filtered</a:t>
                      </a:r>
                      <a:r>
                        <a:rPr lang="en-US" sz="600" baseline="0" dirty="0" smtClean="0"/>
                        <a:t> images – filtered by 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f</a:t>
                      </a:r>
                      <a:r>
                        <a:rPr lang="en-US" sz="600" b="1" baseline="0" dirty="0" smtClean="0"/>
                        <a:t> </a:t>
                      </a:r>
                      <a:r>
                        <a:rPr lang="en-US" sz="600" baseline="0" dirty="0" smtClean="0"/>
                        <a:t>dimensional family of filters</a:t>
                      </a:r>
                      <a:endParaRPr lang="en-US" sz="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f</a:t>
                      </a:r>
                      <a:r>
                        <a:rPr lang="en-US" sz="600" b="1" baseline="0" dirty="0" smtClean="0"/>
                        <a:t> </a:t>
                      </a:r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</a:t>
                      </a:r>
                      <a:endParaRPr lang="en-US" sz="600" b="1" dirty="0" smtClean="0"/>
                    </a:p>
                    <a:p>
                      <a:pPr algn="ctr"/>
                      <a:endParaRPr lang="en-US" sz="600" dirty="0"/>
                    </a:p>
                  </a:txBody>
                  <a:tcPr marT="0" marB="0"/>
                </a:tc>
              </a:tr>
              <a:tr h="217759">
                <a:tc>
                  <a:txBody>
                    <a:bodyPr/>
                    <a:lstStyle/>
                    <a:p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aseline="-25000" dirty="0" smtClean="0"/>
                        <a:t> </a:t>
                      </a:r>
                      <a:r>
                        <a:rPr lang="en-US" sz="600" baseline="0" dirty="0" smtClean="0"/>
                        <a:t>different BRDFs, i</a:t>
                      </a:r>
                      <a:r>
                        <a:rPr lang="en-US" sz="600" baseline="30000" dirty="0" smtClean="0"/>
                        <a:t>th </a:t>
                      </a:r>
                      <a:r>
                        <a:rPr lang="en-US" sz="600" baseline="0" dirty="0" smtClean="0"/>
                        <a:t>BRDF  of dimensionality </a:t>
                      </a:r>
                      <a:r>
                        <a:rPr lang="en-US" sz="600" b="1" baseline="0" dirty="0" smtClean="0"/>
                        <a:t>K(</a:t>
                      </a:r>
                      <a:r>
                        <a:rPr lang="en-US" sz="600" b="1" baseline="0" dirty="0" err="1" smtClean="0"/>
                        <a:t>i</a:t>
                      </a:r>
                      <a:r>
                        <a:rPr lang="en-US" sz="600" b="1" baseline="0" dirty="0" smtClean="0"/>
                        <a:t>)</a:t>
                      </a:r>
                      <a:r>
                        <a:rPr lang="en-US" sz="600" baseline="0" dirty="0" smtClean="0"/>
                        <a:t> (For e.g., </a:t>
                      </a:r>
                      <a:r>
                        <a:rPr lang="en-US" sz="600" baseline="0" dirty="0" err="1" smtClean="0"/>
                        <a:t>Lambertian</a:t>
                      </a:r>
                      <a:r>
                        <a:rPr lang="en-US" sz="600" baseline="0" dirty="0" smtClean="0"/>
                        <a:t>  is rank 3) </a:t>
                      </a:r>
                      <a:endParaRPr lang="en-US" sz="600" baseline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 b="1" dirty="0" smtClean="0"/>
                        <a:t>Σ</a:t>
                      </a:r>
                      <a:r>
                        <a:rPr lang="en-US" sz="600" b="1" dirty="0" smtClean="0"/>
                        <a:t>K(</a:t>
                      </a:r>
                      <a:r>
                        <a:rPr lang="en-US" sz="600" b="1" dirty="0" err="1" smtClean="0"/>
                        <a:t>i</a:t>
                      </a:r>
                      <a:r>
                        <a:rPr lang="en-US" sz="600" b="1" dirty="0" smtClean="0"/>
                        <a:t>)</a:t>
                      </a:r>
                      <a:endParaRPr lang="en-US" sz="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181" name="Text Box 4"/>
          <p:cNvSpPr txBox="1">
            <a:spLocks noChangeArrowheads="1"/>
          </p:cNvSpPr>
          <p:nvPr/>
        </p:nvSpPr>
        <p:spPr bwMode="auto">
          <a:xfrm>
            <a:off x="3200400" y="2412169"/>
            <a:ext cx="298546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Real world images captured by physical sensors</a:t>
            </a:r>
            <a:r>
              <a:rPr lang="en-GB" sz="700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Using linear response   model: </a:t>
            </a: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Where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sz="600" baseline="-25000" dirty="0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(x) is the intensity at pixel </a:t>
            </a:r>
            <a:r>
              <a:rPr lang="en-GB" sz="600" i="1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sz="600" i="1" dirty="0" smtClean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sz="600" i="1" baseline="-25000" dirty="0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sz="600" i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λ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sz="600" dirty="0" smtClean="0">
                <a:solidFill>
                  <a:schemeClr val="tx1"/>
                </a:solidFill>
                <a:latin typeface="Arial" charset="0"/>
              </a:rPr>
              <a:t> is the sensor spectral response, and </a:t>
            </a:r>
            <a:r>
              <a:rPr lang="en-GB" sz="600" b="1" dirty="0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sz="600" baseline="-25000" dirty="0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(x,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 λ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) is the light of wavelength 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λ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600" dirty="0" smtClean="0">
                <a:solidFill>
                  <a:schemeClr val="tx1"/>
                </a:solidFill>
                <a:latin typeface="Arial" charset="0"/>
              </a:rPr>
              <a:t>incident on the sensor at pixel 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sz="6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00" dirty="0" smtClean="0">
                <a:solidFill>
                  <a:schemeClr val="tx1"/>
                </a:solidFill>
                <a:latin typeface="Arial" charset="0"/>
              </a:rPr>
              <a:t>BRDF as a function of 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λ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:  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λ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ρ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ω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ώ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λ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GB" sz="600" dirty="0" smtClean="0">
                <a:solidFill>
                  <a:schemeClr val="tx1"/>
                </a:solidFill>
                <a:latin typeface="Arial" charset="0"/>
              </a:rPr>
              <a:t>, where 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l-GR" sz="600" i="1" dirty="0" smtClean="0">
                <a:solidFill>
                  <a:schemeClr val="tx1"/>
                </a:solidFill>
                <a:latin typeface="Arial" charset="0"/>
              </a:rPr>
              <a:t>λ</a:t>
            </a:r>
            <a:r>
              <a:rPr lang="en-US" sz="600" i="1" dirty="0" smtClean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en-US" sz="600" dirty="0" smtClean="0">
                <a:solidFill>
                  <a:schemeClr val="tx1"/>
                </a:solidFill>
                <a:latin typeface="Arial" charset="0"/>
              </a:rPr>
              <a:t>is a wavelength dependent scalar (</a:t>
            </a:r>
            <a:r>
              <a:rPr lang="en-US" sz="600" dirty="0" err="1" smtClean="0">
                <a:solidFill>
                  <a:schemeClr val="tx1"/>
                </a:solidFill>
                <a:latin typeface="Arial" charset="0"/>
              </a:rPr>
              <a:t>albedo</a:t>
            </a:r>
            <a:r>
              <a:rPr lang="en-US" sz="600" dirty="0" smtClean="0">
                <a:solidFill>
                  <a:schemeClr val="tx1"/>
                </a:solidFill>
                <a:latin typeface="Arial" charset="0"/>
              </a:rPr>
              <a:t>).</a:t>
            </a: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 Results:</a:t>
            </a:r>
            <a:endParaRPr lang="en-GB" sz="7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962400" y="5092546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Basis 1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346811" y="5091364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Basis 2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4771395" y="5091364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Basis 3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158013" y="5093082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Basis 4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600244" y="5092547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Basis 5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887024" y="5275678"/>
            <a:ext cx="3962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1 basis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273962" y="5275678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3 bases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713654" y="5275678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5 bases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070658" y="5275678"/>
            <a:ext cx="4475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10 bases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497284" y="5275678"/>
            <a:ext cx="4475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20 bases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40" name="Text Box 4"/>
          <p:cNvSpPr txBox="1">
            <a:spLocks noChangeArrowheads="1"/>
          </p:cNvSpPr>
          <p:nvPr/>
        </p:nvSpPr>
        <p:spPr bwMode="auto">
          <a:xfrm>
            <a:off x="3124200" y="5217816"/>
            <a:ext cx="3014662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Reconstruction results </a:t>
            </a:r>
            <a:endParaRPr lang="en-GB" sz="7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2743200" y="6858000"/>
            <a:ext cx="2819400" cy="866826"/>
            <a:chOff x="163282" y="5673504"/>
            <a:chExt cx="2819400" cy="866826"/>
          </a:xfrm>
        </p:grpSpPr>
        <p:sp>
          <p:nvSpPr>
            <p:cNvPr id="164" name="TextBox 163"/>
            <p:cNvSpPr txBox="1"/>
            <p:nvPr/>
          </p:nvSpPr>
          <p:spPr>
            <a:xfrm>
              <a:off x="2244916" y="5673504"/>
              <a:ext cx="6447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1"/>
                  </a:solidFill>
                </a:rPr>
                <a:t> Pixel Normals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94381" y="6383388"/>
              <a:ext cx="344604" cy="156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1"/>
                  </a:solidFill>
                </a:rPr>
                <a:t>M</a:t>
              </a:r>
              <a:r>
                <a:rPr lang="en-US" sz="600" baseline="-25000" dirty="0" smtClean="0">
                  <a:solidFill>
                    <a:schemeClr val="tx1"/>
                  </a:solidFill>
                </a:rPr>
                <a:t>m X n</a:t>
              </a:r>
              <a:r>
                <a:rPr lang="en-US" sz="600" dirty="0" smtClean="0">
                  <a:solidFill>
                    <a:schemeClr val="tx1"/>
                  </a:solidFill>
                </a:rPr>
                <a:t> 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596092" y="6383388"/>
              <a:ext cx="333586" cy="156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1"/>
                  </a:solidFill>
                </a:rPr>
                <a:t>A</a:t>
              </a:r>
              <a:r>
                <a:rPr lang="en-US" sz="600" baseline="-25000" dirty="0" smtClean="0">
                  <a:solidFill>
                    <a:schemeClr val="tx1"/>
                  </a:solidFill>
                </a:rPr>
                <a:t>m X 3</a:t>
              </a:r>
              <a:r>
                <a:rPr lang="en-US" sz="600" dirty="0" smtClean="0">
                  <a:solidFill>
                    <a:schemeClr val="tx1"/>
                  </a:solidFill>
                </a:rPr>
                <a:t> 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404936" y="6129979"/>
              <a:ext cx="317058" cy="156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1"/>
                  </a:solidFill>
                </a:rPr>
                <a:t>B</a:t>
              </a:r>
              <a:r>
                <a:rPr lang="en-US" sz="600" baseline="-25000" dirty="0" smtClean="0">
                  <a:solidFill>
                    <a:schemeClr val="tx1"/>
                  </a:solidFill>
                </a:rPr>
                <a:t>3 X n</a:t>
              </a:r>
              <a:r>
                <a:rPr lang="en-US" sz="600" dirty="0" smtClean="0">
                  <a:solidFill>
                    <a:schemeClr val="tx1"/>
                  </a:solidFill>
                </a:rPr>
                <a:t> 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69" name="Left Brace 168"/>
            <p:cNvSpPr/>
            <p:nvPr/>
          </p:nvSpPr>
          <p:spPr>
            <a:xfrm>
              <a:off x="163282" y="5809326"/>
              <a:ext cx="231099" cy="588522"/>
            </a:xfrm>
            <a:prstGeom prst="leftBrace">
              <a:avLst>
                <a:gd name="adj1" fmla="val 8333"/>
                <a:gd name="adj2" fmla="val 500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Left Brace 172"/>
            <p:cNvSpPr/>
            <p:nvPr/>
          </p:nvSpPr>
          <p:spPr>
            <a:xfrm rot="10800000">
              <a:off x="949017" y="5809326"/>
              <a:ext cx="231099" cy="588522"/>
            </a:xfrm>
            <a:prstGeom prst="leftBrace">
              <a:avLst>
                <a:gd name="adj1" fmla="val 8333"/>
                <a:gd name="adj2" fmla="val 500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05336" y="6095634"/>
              <a:ext cx="566790" cy="2023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48588" y="6143352"/>
              <a:ext cx="42018" cy="1874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648588" y="6191070"/>
              <a:ext cx="42018" cy="1874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648588" y="6235948"/>
              <a:ext cx="42018" cy="1874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648588" y="6047916"/>
              <a:ext cx="42018" cy="1874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648588" y="6000198"/>
              <a:ext cx="42018" cy="1874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648588" y="5952480"/>
              <a:ext cx="42018" cy="1874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Equal 186"/>
            <p:cNvSpPr/>
            <p:nvPr/>
          </p:nvSpPr>
          <p:spPr>
            <a:xfrm>
              <a:off x="1199573" y="6047916"/>
              <a:ext cx="184878" cy="111343"/>
            </a:xfrm>
            <a:prstGeom prst="mathEqual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Left Brace 187"/>
            <p:cNvSpPr/>
            <p:nvPr/>
          </p:nvSpPr>
          <p:spPr>
            <a:xfrm>
              <a:off x="1411213" y="5809326"/>
              <a:ext cx="231099" cy="572616"/>
            </a:xfrm>
            <a:prstGeom prst="leftBrace">
              <a:avLst>
                <a:gd name="adj1" fmla="val 8333"/>
                <a:gd name="adj2" fmla="val 500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Left Brace 188"/>
            <p:cNvSpPr/>
            <p:nvPr/>
          </p:nvSpPr>
          <p:spPr>
            <a:xfrm rot="10800000">
              <a:off x="2058288" y="5809326"/>
              <a:ext cx="231099" cy="572616"/>
            </a:xfrm>
            <a:prstGeom prst="leftBrace">
              <a:avLst>
                <a:gd name="adj1" fmla="val 8333"/>
                <a:gd name="adj2" fmla="val 500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Left Brace 189"/>
            <p:cNvSpPr/>
            <p:nvPr/>
          </p:nvSpPr>
          <p:spPr>
            <a:xfrm>
              <a:off x="2173837" y="5809326"/>
              <a:ext cx="231099" cy="318121"/>
            </a:xfrm>
            <a:prstGeom prst="leftBrace">
              <a:avLst>
                <a:gd name="adj1" fmla="val 8333"/>
                <a:gd name="adj2" fmla="val 500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Left Brace 190"/>
            <p:cNvSpPr/>
            <p:nvPr/>
          </p:nvSpPr>
          <p:spPr>
            <a:xfrm rot="10800000">
              <a:off x="2751583" y="5809326"/>
              <a:ext cx="231099" cy="318121"/>
            </a:xfrm>
            <a:prstGeom prst="leftBrace">
              <a:avLst>
                <a:gd name="adj1" fmla="val 8333"/>
                <a:gd name="adj2" fmla="val 500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37690" y="6080038"/>
              <a:ext cx="451241" cy="251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5400000" flipV="1">
              <a:off x="2427711" y="5943074"/>
              <a:ext cx="286308" cy="379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560808" y="5682077"/>
              <a:ext cx="564974" cy="156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1"/>
                  </a:solidFill>
                </a:rPr>
                <a:t>Light Direction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549301" y="6077105"/>
              <a:ext cx="39282" cy="663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0" name="Table 249"/>
          <p:cNvGraphicFramePr>
            <a:graphicFrameLocks noGrp="1"/>
          </p:cNvGraphicFramePr>
          <p:nvPr/>
        </p:nvGraphicFramePr>
        <p:xfrm>
          <a:off x="3253842" y="3425232"/>
          <a:ext cx="2819400" cy="500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158"/>
                <a:gridCol w="739242"/>
              </a:tblGrid>
              <a:tr h="16510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Conditions</a:t>
                      </a:r>
                      <a:endParaRPr lang="en-US" sz="6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Dimensionality</a:t>
                      </a:r>
                      <a:endParaRPr lang="en-US" sz="700" dirty="0"/>
                    </a:p>
                  </a:txBody>
                  <a:tcPr marT="0" marB="0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600" b="1" dirty="0" smtClean="0"/>
                        <a:t>K</a:t>
                      </a:r>
                      <a:r>
                        <a:rPr lang="el-GR" sz="600" b="1" i="0" baseline="-2500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α</a:t>
                      </a:r>
                      <a:r>
                        <a:rPr lang="en-US" sz="600" i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 different </a:t>
                      </a:r>
                      <a:r>
                        <a:rPr lang="en-US" sz="600" i="0" dirty="0" err="1" smtClean="0">
                          <a:solidFill>
                            <a:schemeClr val="tx1"/>
                          </a:solidFill>
                          <a:latin typeface="Arial" charset="0"/>
                        </a:rPr>
                        <a:t>albedos</a:t>
                      </a:r>
                      <a:r>
                        <a:rPr lang="en-US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, </a:t>
                      </a:r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dirty="0" smtClean="0"/>
                        <a:t> </a:t>
                      </a:r>
                      <a:r>
                        <a:rPr lang="en-US" sz="600" dirty="0" smtClean="0"/>
                        <a:t>different</a:t>
                      </a:r>
                      <a:r>
                        <a:rPr lang="en-US" sz="600" baseline="0" dirty="0" smtClean="0"/>
                        <a:t> BRDFS, 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 </a:t>
                      </a:r>
                      <a:r>
                        <a:rPr lang="en-US" sz="600" baseline="0" dirty="0" smtClean="0"/>
                        <a:t>normals</a:t>
                      </a:r>
                      <a:endParaRPr lang="en-US" sz="600" baseline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600" b="1" dirty="0" smtClean="0"/>
                        <a:t>K</a:t>
                      </a:r>
                      <a:r>
                        <a:rPr lang="el-GR" sz="600" b="1" i="0" baseline="-2500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α</a:t>
                      </a:r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</a:t>
                      </a:r>
                      <a:endParaRPr lang="en-US" sz="600" b="1" dirty="0"/>
                    </a:p>
                  </a:txBody>
                  <a:tcPr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ρ</a:t>
                      </a:r>
                      <a:r>
                        <a:rPr lang="en-US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(</a:t>
                      </a:r>
                      <a:r>
                        <a:rPr lang="el-GR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ω</a:t>
                      </a:r>
                      <a:r>
                        <a:rPr lang="en-US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,</a:t>
                      </a:r>
                      <a:r>
                        <a:rPr lang="el-GR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ώ</a:t>
                      </a:r>
                      <a:r>
                        <a:rPr lang="en-US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,</a:t>
                      </a:r>
                      <a:r>
                        <a:rPr lang="el-GR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λ</a:t>
                      </a:r>
                      <a:r>
                        <a:rPr lang="en-US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) </a:t>
                      </a:r>
                      <a:r>
                        <a:rPr lang="en-US" sz="600" b="0" baseline="0" dirty="0" smtClean="0"/>
                        <a:t>independent of </a:t>
                      </a:r>
                      <a:r>
                        <a:rPr lang="el-GR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λ</a:t>
                      </a:r>
                      <a:r>
                        <a:rPr lang="en-US" sz="600" i="1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, </a:t>
                      </a:r>
                      <a:r>
                        <a:rPr lang="en-US" sz="600" i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light sources with same spectra, similar physical sensors</a:t>
                      </a:r>
                      <a:endParaRPr lang="en-US" sz="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K</a:t>
                      </a:r>
                      <a:r>
                        <a:rPr lang="el-GR" sz="600" b="1" baseline="-25000" dirty="0" smtClean="0"/>
                        <a:t>ρ</a:t>
                      </a:r>
                      <a:r>
                        <a:rPr lang="en-US" sz="600" b="1" baseline="0" dirty="0" smtClean="0"/>
                        <a:t>K</a:t>
                      </a:r>
                      <a:r>
                        <a:rPr lang="en-US" sz="600" b="1" baseline="-25000" dirty="0" smtClean="0"/>
                        <a:t>n</a:t>
                      </a:r>
                      <a:endParaRPr lang="en-US" sz="600" b="1" dirty="0" smtClean="0"/>
                    </a:p>
                    <a:p>
                      <a:endParaRPr lang="en-US" sz="6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60" name="Text Box 73"/>
          <p:cNvSpPr txBox="1">
            <a:spLocks noChangeArrowheads="1"/>
          </p:cNvSpPr>
          <p:nvPr/>
        </p:nvSpPr>
        <p:spPr bwMode="auto">
          <a:xfrm>
            <a:off x="6096000" y="5594350"/>
            <a:ext cx="30146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Conclusion</a:t>
            </a:r>
          </a:p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b="1" dirty="0" smtClean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02684" y="519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Original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Image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12" name="Text Box 4"/>
          <p:cNvSpPr txBox="1">
            <a:spLocks noChangeArrowheads="1"/>
          </p:cNvSpPr>
          <p:nvPr/>
        </p:nvSpPr>
        <p:spPr bwMode="auto">
          <a:xfrm>
            <a:off x="3592588" y="4596581"/>
            <a:ext cx="2546252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First 5 basis images for </a:t>
            </a:r>
            <a:r>
              <a:rPr lang="en-GB" sz="700" b="1" dirty="0" err="1" smtClean="0">
                <a:solidFill>
                  <a:srgbClr val="3333CC"/>
                </a:solidFill>
                <a:latin typeface="Arial" charset="0"/>
              </a:rPr>
              <a:t>Orvieto</a:t>
            </a:r>
            <a:r>
              <a:rPr lang="en-GB" sz="700" b="1" dirty="0" smtClean="0">
                <a:solidFill>
                  <a:srgbClr val="3333CC"/>
                </a:solidFill>
                <a:latin typeface="Arial" charset="0"/>
              </a:rPr>
              <a:t> Cathedral</a:t>
            </a:r>
            <a:r>
              <a:rPr lang="en-GB" sz="7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24200" y="4747216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Input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Images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39" name="Text Box 73"/>
          <p:cNvSpPr txBox="1">
            <a:spLocks noChangeArrowheads="1"/>
          </p:cNvSpPr>
          <p:nvPr/>
        </p:nvSpPr>
        <p:spPr bwMode="auto">
          <a:xfrm>
            <a:off x="3141805" y="4017217"/>
            <a:ext cx="3014663" cy="1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Results for Internet Photo Collections</a:t>
            </a:r>
            <a:endParaRPr lang="en-GB" sz="10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3805" y="4177446"/>
            <a:ext cx="304799" cy="39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3" name="Straight Arrow Connector 142"/>
          <p:cNvCxnSpPr>
            <a:stCxn id="137" idx="3"/>
            <a:endCxn id="142" idx="1"/>
          </p:cNvCxnSpPr>
          <p:nvPr/>
        </p:nvCxnSpPr>
        <p:spPr bwMode="auto">
          <a:xfrm>
            <a:off x="3486431" y="4285782"/>
            <a:ext cx="417374" cy="895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sm" len="lg"/>
          </a:ln>
          <a:effectLst/>
        </p:spPr>
      </p:cxnSp>
      <p:cxnSp>
        <p:nvCxnSpPr>
          <p:cNvPr id="144" name="Straight Arrow Connector 143"/>
          <p:cNvCxnSpPr>
            <a:endCxn id="142" idx="1"/>
          </p:cNvCxnSpPr>
          <p:nvPr/>
        </p:nvCxnSpPr>
        <p:spPr bwMode="auto">
          <a:xfrm flipV="1">
            <a:off x="3420199" y="4375368"/>
            <a:ext cx="483606" cy="14724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sm" len="lg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4191000" y="411558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registered images onto 3D model. There is missing data in each </a:t>
            </a:r>
            <a:r>
              <a:rPr lang="en-US" sz="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observation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an image captures only a part of the scene – use EM to learn the </a:t>
            </a:r>
            <a:r>
              <a:rPr lang="en-US" sz="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basis appearances.</a:t>
            </a:r>
            <a:endParaRPr lang="en-US" sz="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11977" y="775259"/>
            <a:ext cx="1965623" cy="21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121"/>
          <p:cNvSpPr txBox="1"/>
          <p:nvPr/>
        </p:nvSpPr>
        <p:spPr>
          <a:xfrm>
            <a:off x="3328020" y="468420"/>
            <a:ext cx="14478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University of Washington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96108" y="474030"/>
            <a:ext cx="1098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Cornell University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269971" y="2909637"/>
            <a:ext cx="200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Reconstruction accuracy for materials in </a:t>
            </a:r>
            <a:r>
              <a:rPr lang="en-US" sz="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CUReT</a:t>
            </a:r>
            <a:r>
              <a:rPr lang="en-US" sz="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database using 1,2,3,6,10 and 20 bases respectively</a:t>
            </a:r>
            <a:endParaRPr lang="en-US" sz="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3700" y="734200"/>
            <a:ext cx="47567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9950" y="733424"/>
            <a:ext cx="47954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Right Arrow 130"/>
          <p:cNvSpPr/>
          <p:nvPr/>
        </p:nvSpPr>
        <p:spPr bwMode="auto">
          <a:xfrm>
            <a:off x="741365" y="976314"/>
            <a:ext cx="212742" cy="86772"/>
          </a:xfrm>
          <a:prstGeom prst="rightArrow">
            <a:avLst/>
          </a:prstGeom>
          <a:solidFill>
            <a:srgbClr val="00B8FF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428154" y="3242146"/>
            <a:ext cx="172015" cy="73427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10800000">
            <a:off x="1178767" y="3242146"/>
            <a:ext cx="172015" cy="73427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8893" y="3294594"/>
            <a:ext cx="641149" cy="262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8893" y="3360154"/>
            <a:ext cx="641149" cy="262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8893" y="3425713"/>
            <a:ext cx="641149" cy="262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68482" y="3547261"/>
            <a:ext cx="31276" cy="2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68482" y="3631513"/>
            <a:ext cx="31276" cy="2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69293" y="3713942"/>
            <a:ext cx="31276" cy="2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2" idx="1"/>
          </p:cNvCxnSpPr>
          <p:nvPr/>
        </p:nvCxnSpPr>
        <p:spPr>
          <a:xfrm flipV="1">
            <a:off x="340318" y="3307706"/>
            <a:ext cx="228575" cy="39336"/>
          </a:xfrm>
          <a:prstGeom prst="straightConnector1">
            <a:avLst/>
          </a:prstGeom>
          <a:ln w="9525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3" idx="1"/>
          </p:cNvCxnSpPr>
          <p:nvPr/>
        </p:nvCxnSpPr>
        <p:spPr>
          <a:xfrm flipV="1">
            <a:off x="333494" y="3373266"/>
            <a:ext cx="235399" cy="222903"/>
          </a:xfrm>
          <a:prstGeom prst="straightConnector1">
            <a:avLst/>
          </a:prstGeom>
          <a:ln w="9525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4" idx="1"/>
          </p:cNvCxnSpPr>
          <p:nvPr/>
        </p:nvCxnSpPr>
        <p:spPr>
          <a:xfrm flipV="1">
            <a:off x="324788" y="3438825"/>
            <a:ext cx="244105" cy="393360"/>
          </a:xfrm>
          <a:prstGeom prst="straightConnector1">
            <a:avLst/>
          </a:prstGeom>
          <a:ln w="9525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25271" y="3255258"/>
            <a:ext cx="46913" cy="721158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1550" y="3941412"/>
            <a:ext cx="714912" cy="167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“Profile” of a pixel</a:t>
            </a: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132" name="Picture 2" descr="C:\Documents and Settings\aczeskis\Desktop\Picture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0996" y="3242146"/>
            <a:ext cx="138138" cy="183888"/>
          </a:xfrm>
          <a:prstGeom prst="rect">
            <a:avLst/>
          </a:prstGeom>
          <a:noFill/>
        </p:spPr>
      </p:pic>
      <p:pic>
        <p:nvPicPr>
          <p:cNvPr id="135" name="Picture 3" descr="C:\Documents and Settings\aczeskis\Desktop\Picture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2398" y="3764116"/>
            <a:ext cx="138138" cy="183888"/>
          </a:xfrm>
          <a:prstGeom prst="rect">
            <a:avLst/>
          </a:prstGeom>
          <a:noFill/>
        </p:spPr>
      </p:pic>
      <p:pic>
        <p:nvPicPr>
          <p:cNvPr id="136" name="Picture 4" descr="C:\Documents and Settings\aczeskis\Desktop\Picture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7186" y="3478366"/>
            <a:ext cx="138138" cy="183888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52248" y="2513368"/>
            <a:ext cx="1143000" cy="28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2" descr="C:\Acads\Research\NotreDame\images\44124349872@N01_3708886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4128408"/>
            <a:ext cx="209831" cy="314747"/>
          </a:xfrm>
          <a:prstGeom prst="rect">
            <a:avLst/>
          </a:prstGeom>
          <a:noFill/>
        </p:spPr>
      </p:pic>
      <p:pic>
        <p:nvPicPr>
          <p:cNvPr id="138" name="Picture 3" descr="C:\Acads\Research\NotreDame\images\airchild_1824049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0400" y="4357008"/>
            <a:ext cx="228600" cy="304800"/>
          </a:xfrm>
          <a:prstGeom prst="rect">
            <a:avLst/>
          </a:prstGeom>
          <a:noFill/>
        </p:spPr>
      </p:pic>
      <p:pic>
        <p:nvPicPr>
          <p:cNvPr id="146" name="Picture 3" descr="\\Ntdfs\cs\unix\projects\grail\phototour5\rahul\FinalResults\Orvieto\CleanSet\imagesTM01\009-origina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657600" y="4613502"/>
            <a:ext cx="252410" cy="336546"/>
          </a:xfrm>
          <a:prstGeom prst="rect">
            <a:avLst/>
          </a:prstGeom>
          <a:noFill/>
        </p:spPr>
      </p:pic>
      <p:pic>
        <p:nvPicPr>
          <p:cNvPr id="147" name="Picture 4" descr="\\Ntdfs\cs\unix\projects\grail\phototour5\rahul\FinalResults\Orvieto\CleanSet\imagesTM01\000-original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3479906" y="4727882"/>
            <a:ext cx="253894" cy="190420"/>
          </a:xfrm>
          <a:prstGeom prst="rect">
            <a:avLst/>
          </a:prstGeom>
          <a:noFill/>
        </p:spPr>
      </p:pic>
      <p:pic>
        <p:nvPicPr>
          <p:cNvPr id="148" name="Picture 5" descr="\\Ntdfs\cs\unix\projects\grail\phototour5\rahul\FinalResults\Orvieto\CleanSet\imagesTM01\006-recon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3581500" y="4918434"/>
            <a:ext cx="228500" cy="304668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32350" y="5415468"/>
            <a:ext cx="408965" cy="39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78884" y="5415359"/>
            <a:ext cx="2049466" cy="3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332990" y="5808786"/>
            <a:ext cx="410400" cy="52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885440" y="5809521"/>
            <a:ext cx="2037600" cy="5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34691" y="6331974"/>
            <a:ext cx="410400" cy="4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85219" y="6325233"/>
            <a:ext cx="2044800" cy="3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2" name="Group 181"/>
          <p:cNvGrpSpPr/>
          <p:nvPr/>
        </p:nvGrpSpPr>
        <p:grpSpPr>
          <a:xfrm>
            <a:off x="6157570" y="3837540"/>
            <a:ext cx="2966528" cy="1993285"/>
            <a:chOff x="6162119" y="731997"/>
            <a:chExt cx="2966528" cy="1993285"/>
          </a:xfrm>
        </p:grpSpPr>
        <p:sp>
          <p:nvSpPr>
            <p:cNvPr id="133" name="Text Box 73"/>
            <p:cNvSpPr txBox="1">
              <a:spLocks noChangeArrowheads="1"/>
            </p:cNvSpPr>
            <p:nvPr/>
          </p:nvSpPr>
          <p:spPr bwMode="auto">
            <a:xfrm>
              <a:off x="6162119" y="731997"/>
              <a:ext cx="29245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eaLnBrk="1" hangingPunct="1">
                <a:spcBef>
                  <a:spcPts val="625"/>
                </a:spcBef>
                <a:buClr>
                  <a:srgbClr val="0066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b="1" dirty="0" smtClean="0">
                  <a:solidFill>
                    <a:srgbClr val="006600"/>
                  </a:solidFill>
                  <a:latin typeface="Arial" charset="0"/>
                </a:rPr>
                <a:t>Experiments on </a:t>
              </a:r>
              <a:r>
                <a:rPr lang="en-GB" sz="1000" b="1" dirty="0" err="1" smtClean="0">
                  <a:solidFill>
                    <a:srgbClr val="006600"/>
                  </a:solidFill>
                  <a:latin typeface="Arial" charset="0"/>
                </a:rPr>
                <a:t>CUReT</a:t>
              </a:r>
              <a:r>
                <a:rPr lang="en-GB" sz="1000" b="1" dirty="0" smtClean="0">
                  <a:solidFill>
                    <a:srgbClr val="006600"/>
                  </a:solidFill>
                  <a:latin typeface="Arial" charset="0"/>
                </a:rPr>
                <a:t> BRDF Database</a:t>
              </a: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6248400" y="1607027"/>
              <a:ext cx="914400" cy="111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 eaLnBrk="1" hangingPunct="1">
                <a:spcBef>
                  <a:spcPts val="375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first six basis images are also shown in the image on the right, which are remarkably similar to the analytical basis images used to span the appearance space of a </a:t>
              </a:r>
              <a:r>
                <a:rPr lang="en-GB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Lambertian</a:t>
              </a:r>
              <a:r>
                <a:rPr lang="en-GB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sphere by Ramamoorthi’02.</a:t>
              </a:r>
              <a:endParaRPr lang="en-GB" sz="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spcBef>
                  <a:spcPts val="375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spcBef>
                  <a:spcPts val="375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7240198" y="1599640"/>
              <a:ext cx="185710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240198" y="2018740"/>
              <a:ext cx="93617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472098" y="2019074"/>
              <a:ext cx="633413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Box 123"/>
            <p:cNvSpPr txBox="1"/>
            <p:nvPr/>
          </p:nvSpPr>
          <p:spPr>
            <a:xfrm>
              <a:off x="7254416" y="1866340"/>
              <a:ext cx="18742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First 6 basis spheres computed from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CUReT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database  </a:t>
              </a:r>
              <a:endParaRPr lang="en-US" sz="6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196647" y="2284924"/>
              <a:ext cx="19319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5 Analytical </a:t>
              </a:r>
              <a:r>
                <a:rPr lang="en-US" sz="600" dirty="0" err="1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Lambertian</a:t>
              </a:r>
              <a:r>
                <a:rPr lang="en-US" sz="6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basis images [Ramamoorthi’02]</a:t>
              </a:r>
              <a:endParaRPr lang="en-US" sz="6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0" name="Text Box 4"/>
            <p:cNvSpPr txBox="1">
              <a:spLocks noChangeArrowheads="1"/>
            </p:cNvSpPr>
            <p:nvPr/>
          </p:nvSpPr>
          <p:spPr bwMode="auto">
            <a:xfrm>
              <a:off x="6248400" y="914400"/>
              <a:ext cx="2743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 eaLnBrk="1" hangingPunct="1">
                <a:spcBef>
                  <a:spcPts val="375"/>
                </a:spcBef>
                <a:buClr>
                  <a:srgbClr val="3333CC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61 different materials. Rendered 50 X 50 images of a sphere of each material under 100 different distant directional  illuminations (6100 images in total). A </a:t>
              </a:r>
              <a:r>
                <a:rPr lang="en-GB" sz="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universal </a:t>
              </a:r>
              <a:r>
                <a:rPr lang="en-GB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basis was learned from all 6100 images to gauge the range of materials present in the database. Surprisingly, the reconstruction error when using a universal basis was not found to be very different from the case when a separate basis was learned for each material. </a:t>
              </a:r>
              <a:r>
                <a:rPr lang="en-GB" sz="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average RMS reconstruction accuracy was 85% using only six universal bases.</a:t>
              </a:r>
              <a:r>
                <a:rPr lang="en-GB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75" name="Text Box 73"/>
          <p:cNvSpPr txBox="1">
            <a:spLocks noChangeArrowheads="1"/>
          </p:cNvSpPr>
          <p:nvPr/>
        </p:nvSpPr>
        <p:spPr bwMode="auto">
          <a:xfrm>
            <a:off x="6096000" y="818862"/>
            <a:ext cx="30146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Applications</a:t>
            </a:r>
          </a:p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b="1" dirty="0" smtClean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218351" y="3701534"/>
            <a:ext cx="7601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 smtClean="0">
                <a:solidFill>
                  <a:srgbClr val="FF0000"/>
                </a:solidFill>
              </a:rPr>
              <a:t>Occluder</a:t>
            </a:r>
            <a:r>
              <a:rPr lang="en-US" sz="600" dirty="0" smtClean="0">
                <a:solidFill>
                  <a:srgbClr val="FF0000"/>
                </a:solidFill>
              </a:rPr>
              <a:t> Removal</a:t>
            </a:r>
            <a:endParaRPr lang="en-US" sz="600" dirty="0">
              <a:solidFill>
                <a:srgbClr val="FF0000"/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502350" y="997332"/>
            <a:ext cx="785770" cy="49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312837" y="752194"/>
            <a:ext cx="784223" cy="8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213993" y="1738530"/>
            <a:ext cx="917010" cy="6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184745" y="1735480"/>
            <a:ext cx="85172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8096260" y="1742795"/>
            <a:ext cx="974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622964" y="3084853"/>
            <a:ext cx="1422768" cy="6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8318589" y="2392100"/>
            <a:ext cx="814410" cy="6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267295" y="3091910"/>
            <a:ext cx="1307573" cy="6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Text Box 4"/>
          <p:cNvSpPr txBox="1">
            <a:spLocks noChangeArrowheads="1"/>
          </p:cNvSpPr>
          <p:nvPr/>
        </p:nvSpPr>
        <p:spPr bwMode="auto">
          <a:xfrm>
            <a:off x="6201460" y="1002740"/>
            <a:ext cx="126614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 Expansion: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Images cover only a part of the scene. Reconstruct the rest of the scene under similar illumination conditions.</a:t>
            </a:r>
            <a:endParaRPr lang="en-GB" sz="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 Box 4"/>
          <p:cNvSpPr txBox="1">
            <a:spLocks noChangeArrowheads="1"/>
          </p:cNvSpPr>
          <p:nvPr/>
        </p:nvSpPr>
        <p:spPr bwMode="auto">
          <a:xfrm>
            <a:off x="6194145" y="1612290"/>
            <a:ext cx="297180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Occluder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Removal: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Remove the foreground objects and hallucinate the scene behind.</a:t>
            </a:r>
            <a:endParaRPr lang="en-GB" sz="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535291" y="1455675"/>
            <a:ext cx="6944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View Expansion</a:t>
            </a:r>
            <a:endParaRPr lang="en-US" sz="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186584" y="2388078"/>
            <a:ext cx="1055599" cy="6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255349" y="2389200"/>
            <a:ext cx="1040391" cy="6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Left Brace 140"/>
          <p:cNvSpPr/>
          <p:nvPr/>
        </p:nvSpPr>
        <p:spPr>
          <a:xfrm>
            <a:off x="1865212" y="3233660"/>
            <a:ext cx="172015" cy="73427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Left Brace 148"/>
          <p:cNvSpPr/>
          <p:nvPr/>
        </p:nvSpPr>
        <p:spPr>
          <a:xfrm rot="10800000">
            <a:off x="2209996" y="3238187"/>
            <a:ext cx="172015" cy="73427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Left Brace 149"/>
          <p:cNvSpPr/>
          <p:nvPr/>
        </p:nvSpPr>
        <p:spPr>
          <a:xfrm rot="10800000">
            <a:off x="2889679" y="3441700"/>
            <a:ext cx="82121" cy="344216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Left Brace 150"/>
          <p:cNvSpPr/>
          <p:nvPr/>
        </p:nvSpPr>
        <p:spPr>
          <a:xfrm rot="10800000">
            <a:off x="2514601" y="3444901"/>
            <a:ext cx="82121" cy="344216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00B0F0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1997610" y="3492956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</a:rPr>
              <a:t>A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597333" y="3506092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</a:rPr>
              <a:t>B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240550" y="3797756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-25000" dirty="0" smtClean="0">
                <a:solidFill>
                  <a:schemeClr val="tx1"/>
                </a:solidFill>
              </a:rPr>
              <a:t>m x k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877492" y="3633092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-25000" dirty="0" smtClean="0">
                <a:solidFill>
                  <a:schemeClr val="tx1"/>
                </a:solidFill>
              </a:rPr>
              <a:t>k</a:t>
            </a:r>
            <a:r>
              <a:rPr lang="en-US" sz="800" b="1" dirty="0" smtClean="0">
                <a:solidFill>
                  <a:schemeClr val="tx1"/>
                </a:solidFill>
              </a:rPr>
              <a:t> </a:t>
            </a:r>
            <a:r>
              <a:rPr lang="en-US" sz="800" b="1" baseline="-25000" dirty="0" smtClean="0">
                <a:solidFill>
                  <a:schemeClr val="tx1"/>
                </a:solidFill>
              </a:rPr>
              <a:t>x n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215911" y="380681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baseline="-25000" dirty="0" smtClean="0">
                <a:solidFill>
                  <a:schemeClr val="tx1"/>
                </a:solidFill>
              </a:rPr>
              <a:t>m x n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772</Words>
  <Application>Microsoft Office PowerPoint</Application>
  <PresentationFormat>On-screen Show (4:3)</PresentationFormat>
  <Paragraphs>136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 </cp:lastModifiedBy>
  <cp:revision>235</cp:revision>
  <dcterms:modified xsi:type="dcterms:W3CDTF">2009-09-25T04:49:16Z</dcterms:modified>
</cp:coreProperties>
</file>